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79" r:id="rId4"/>
    <p:sldId id="280" r:id="rId5"/>
    <p:sldId id="281" r:id="rId6"/>
    <p:sldId id="288" r:id="rId7"/>
    <p:sldId id="289" r:id="rId8"/>
    <p:sldId id="257" r:id="rId9"/>
    <p:sldId id="258" r:id="rId10"/>
  </p:sldIdLst>
  <p:sldSz cx="9144000" cy="6858000" type="screen4x3"/>
  <p:notesSz cx="6864350" cy="99949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15" autoAdjust="0"/>
  </p:normalViewPr>
  <p:slideViewPr>
    <p:cSldViewPr showGuides="1">
      <p:cViewPr varScale="1">
        <p:scale>
          <a:sx n="84" d="100"/>
          <a:sy n="84" d="100"/>
        </p:scale>
        <p:origin x="1104" y="96"/>
      </p:cViewPr>
      <p:guideLst>
        <p:guide orient="horz" pos="2478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4756" cy="50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0" tIns="46081" rIns="92160" bIns="46081" numCol="1" anchor="t" anchorCtr="0" compatLnSpc="1">
            <a:prstTxWarp prst="textNoShape">
              <a:avLst/>
            </a:prstTxWarp>
          </a:bodyPr>
          <a:lstStyle>
            <a:lvl1pPr defTabSz="921747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060" y="1"/>
            <a:ext cx="2974756" cy="50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0" tIns="46081" rIns="92160" bIns="46081" numCol="1" anchor="t" anchorCtr="0" compatLnSpc="1">
            <a:prstTxWarp prst="textNoShape">
              <a:avLst/>
            </a:prstTxWarp>
          </a:bodyPr>
          <a:lstStyle>
            <a:lvl1pPr algn="r" defTabSz="921747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2598"/>
            <a:ext cx="2974756" cy="5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0" tIns="46081" rIns="92160" bIns="46081" numCol="1" anchor="b" anchorCtr="0" compatLnSpc="1">
            <a:prstTxWarp prst="textNoShape">
              <a:avLst/>
            </a:prstTxWarp>
          </a:bodyPr>
          <a:lstStyle>
            <a:lvl1pPr defTabSz="921747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060" y="9492598"/>
            <a:ext cx="2974756" cy="5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0" tIns="46081" rIns="92160" bIns="46081" numCol="1" anchor="b" anchorCtr="0" compatLnSpc="1">
            <a:prstTxWarp prst="textNoShape">
              <a:avLst/>
            </a:prstTxWarp>
          </a:bodyPr>
          <a:lstStyle>
            <a:lvl1pPr algn="r" defTabSz="921747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224B4B3-AA49-4667-9234-9B68286372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8650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4756" cy="50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0" tIns="46081" rIns="92160" bIns="46081" numCol="1" anchor="t" anchorCtr="0" compatLnSpc="1">
            <a:prstTxWarp prst="textNoShape">
              <a:avLst/>
            </a:prstTxWarp>
          </a:bodyPr>
          <a:lstStyle>
            <a:lvl1pPr defTabSz="921747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060" y="1"/>
            <a:ext cx="2974756" cy="50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0" tIns="46081" rIns="92160" bIns="46081" numCol="1" anchor="t" anchorCtr="0" compatLnSpc="1">
            <a:prstTxWarp prst="textNoShape">
              <a:avLst/>
            </a:prstTxWarp>
          </a:bodyPr>
          <a:lstStyle>
            <a:lvl1pPr algn="r" defTabSz="921747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7713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29" y="4748625"/>
            <a:ext cx="5492094" cy="449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0" tIns="46081" rIns="92160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2598"/>
            <a:ext cx="2974756" cy="5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0" tIns="46081" rIns="92160" bIns="46081" numCol="1" anchor="b" anchorCtr="0" compatLnSpc="1">
            <a:prstTxWarp prst="textNoShape">
              <a:avLst/>
            </a:prstTxWarp>
          </a:bodyPr>
          <a:lstStyle>
            <a:lvl1pPr defTabSz="921747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060" y="9492598"/>
            <a:ext cx="2974756" cy="5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0" tIns="46081" rIns="92160" bIns="46081" numCol="1" anchor="b" anchorCtr="0" compatLnSpc="1">
            <a:prstTxWarp prst="textNoShape">
              <a:avLst/>
            </a:prstTxWarp>
          </a:bodyPr>
          <a:lstStyle>
            <a:lvl1pPr algn="r" defTabSz="921747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6DF53FF-6087-43B4-8C96-62C660C5DB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8461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>
              <a:ea typeface="ＭＳ Ｐゴシック" pitchFamily="34" charset="-128"/>
            </a:endParaRPr>
          </a:p>
        </p:txBody>
      </p:sp>
      <p:sp>
        <p:nvSpPr>
          <p:cNvPr id="890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012" indent="-285389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1557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8180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4802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1427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8049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4672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1295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598F406-F032-479F-94B4-E71D3AF07CA2}" type="slidenum">
              <a:rPr lang="it-IT" altLang="en-US" smtClean="0"/>
              <a:pPr eaLnBrk="1" hangingPunct="1"/>
              <a:t>2</a:t>
            </a:fld>
            <a:endParaRPr lang="it-IT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>
              <a:ea typeface="ＭＳ Ｐゴシック" pitchFamily="34" charset="-128"/>
            </a:endParaRPr>
          </a:p>
        </p:txBody>
      </p:sp>
      <p:sp>
        <p:nvSpPr>
          <p:cNvPr id="9011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012" indent="-285389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1557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8180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4802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1427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8049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4672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1295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51C2DA0-AF27-4702-90DB-32B46C9CC619}" type="slidenum">
              <a:rPr lang="it-IT" altLang="en-US" smtClean="0"/>
              <a:pPr eaLnBrk="1" hangingPunct="1"/>
              <a:t>3</a:t>
            </a:fld>
            <a:endParaRPr lang="it-IT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>
              <a:ea typeface="ＭＳ Ｐゴシック" pitchFamily="34" charset="-128"/>
            </a:endParaRPr>
          </a:p>
        </p:txBody>
      </p:sp>
      <p:sp>
        <p:nvSpPr>
          <p:cNvPr id="9114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012" indent="-285389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1557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8180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4802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1427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8049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4672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1295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CFBFC-CBFF-44F4-A564-1B1B690FC761}" type="slidenum">
              <a:rPr lang="it-IT" altLang="en-US" smtClean="0"/>
              <a:pPr eaLnBrk="1" hangingPunct="1"/>
              <a:t>4</a:t>
            </a:fld>
            <a:endParaRPr lang="it-IT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>
              <a:ea typeface="ＭＳ Ｐゴシック" pitchFamily="34" charset="-128"/>
            </a:endParaRPr>
          </a:p>
        </p:txBody>
      </p:sp>
      <p:sp>
        <p:nvSpPr>
          <p:cNvPr id="921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012" indent="-285389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1557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8180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4802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1427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8049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4672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1295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49F9378-825E-4AC7-B2E6-3A9573132EE7}" type="slidenum">
              <a:rPr lang="it-IT" altLang="en-US" smtClean="0"/>
              <a:pPr eaLnBrk="1" hangingPunct="1"/>
              <a:t>5</a:t>
            </a:fld>
            <a:endParaRPr lang="it-IT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>
              <a:ea typeface="ＭＳ Ｐゴシック" pitchFamily="34" charset="-128"/>
            </a:endParaRPr>
          </a:p>
        </p:txBody>
      </p:sp>
      <p:sp>
        <p:nvSpPr>
          <p:cNvPr id="921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012" indent="-285389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1557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8180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4802" indent="-228311" defTabSz="96398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1427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8049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4672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1295" indent="-228311" defTabSz="96398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49F9378-825E-4AC7-B2E6-3A9573132EE7}" type="slidenum">
              <a:rPr lang="it-IT" altLang="en-US" smtClean="0"/>
              <a:pPr eaLnBrk="1" hangingPunct="1"/>
              <a:t>6</a:t>
            </a:fld>
            <a:endParaRPr lang="it-IT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520765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19625" y="5742946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303416-070C-4471-9FAB-EC76D96D0CB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777B7B-C9E4-48F2-AB44-3ADC4DE40B6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A2B7B1F-4C50-470F-B021-A6DB08E95A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94B18B-85DD-4CD2-B96E-000C09776ED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53ACC4A-E4AA-402E-94B4-A7197181C2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F5DE44-E562-401C-AA6F-2BEA9376045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153C84-488C-44CC-A909-4B8C7B9D790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45C380F-0F64-4A07-AAB4-031AFA4C464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4D5375-7928-4C98-BE27-E8938FEE08D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8CFDA3D-8878-4FD6-9C65-678991454BA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770720" y="0"/>
            <a:ext cx="1203009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pic>
        <p:nvPicPr>
          <p:cNvPr id="61" name="Picture 159" descr="bussol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245" y="56232"/>
            <a:ext cx="1011960" cy="5800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36020" y="4076700"/>
            <a:ext cx="3636430" cy="1736725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psicologia dell’orientamento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920373"/>
            <a:ext cx="4536020" cy="3243965"/>
          </a:xfrm>
        </p:spPr>
        <p:txBody>
          <a:bodyPr wrap="square">
            <a:spAutoFit/>
          </a:bodyPr>
          <a:lstStyle/>
          <a:p>
            <a:pPr marL="68580" indent="0">
              <a:buNone/>
              <a:defRPr/>
            </a:pPr>
            <a:r>
              <a:rPr lang="it-IT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Modello CCCA</a:t>
            </a:r>
          </a:p>
          <a:p>
            <a:pPr marL="68580" indent="0">
              <a:buNone/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Conceptions of Career Choice and Attainment</a:t>
            </a:r>
          </a:p>
          <a:p>
            <a:pPr marL="68580" indent="0">
              <a:buNone/>
              <a:defRPr/>
            </a:pP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80" indent="0">
              <a:buNone/>
              <a:defRPr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(Howard &amp; Walsh, 2010)</a:t>
            </a:r>
            <a:endParaRPr lang="it-IT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0" y="5805264"/>
            <a:ext cx="3600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diego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boerchi</a:t>
            </a:r>
          </a:p>
        </p:txBody>
      </p:sp>
      <p:pic>
        <p:nvPicPr>
          <p:cNvPr id="3077" name="Picture 5" descr="buss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968" y="152398"/>
            <a:ext cx="3338513" cy="1914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2B35845-713E-4F5B-85DF-02C68A893D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968" y="2358390"/>
            <a:ext cx="3338513" cy="5619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971550" y="1916113"/>
            <a:ext cx="7704906" cy="3939540"/>
          </a:xfrm>
        </p:spPr>
        <p:txBody>
          <a:bodyPr vert="horz" wrap="square" lIns="91440" tIns="45720" rIns="91440" bIns="45720" rtlCol="0">
            <a:spAutoFit/>
          </a:bodyPr>
          <a:lstStyle/>
          <a:p>
            <a:pPr fontAlgn="base">
              <a:spcBef>
                <a:spcPts val="0"/>
              </a:spcBef>
              <a:spcAft>
                <a:spcPts val="600"/>
              </a:spcAft>
            </a:pPr>
            <a:r>
              <a:rPr lang="it-IT" sz="1800" dirty="0">
                <a:solidFill>
                  <a:schemeClr val="tx1"/>
                </a:solidFill>
              </a:rPr>
              <a:t>Un modello per spiegare come si sviluppano le modalità di ragionamento dei bambini riguardo alla carriera</a:t>
            </a:r>
          </a:p>
          <a:p>
            <a:pPr fontAlgn="base">
              <a:spcBef>
                <a:spcPts val="0"/>
              </a:spcBef>
              <a:spcAft>
                <a:spcPts val="600"/>
              </a:spcAft>
            </a:pPr>
            <a:r>
              <a:rPr lang="it-IT" sz="1800" dirty="0">
                <a:solidFill>
                  <a:schemeClr val="tx1"/>
                </a:solidFill>
              </a:rPr>
              <a:t>Deriva da una teoria di ricerca che investiga il modo in cui I bambini ragionano in differenti domini (malattia, violenza e identità etnica)</a:t>
            </a:r>
          </a:p>
          <a:p>
            <a:pPr fontAlgn="base">
              <a:spcBef>
                <a:spcPts val="0"/>
              </a:spcBef>
              <a:spcAft>
                <a:spcPts val="600"/>
              </a:spcAft>
            </a:pPr>
            <a:r>
              <a:rPr lang="it-IT" sz="1800" dirty="0">
                <a:solidFill>
                  <a:schemeClr val="tx1"/>
                </a:solidFill>
              </a:rPr>
              <a:t>È basato su tre approcci di ragionamento cognitivo:</a:t>
            </a:r>
          </a:p>
          <a:p>
            <a:pPr lvl="1" fontAlgn="base">
              <a:spcBef>
                <a:spcPts val="0"/>
              </a:spcBef>
              <a:spcAft>
                <a:spcPts val="600"/>
              </a:spcAft>
            </a:pPr>
            <a:endParaRPr lang="it-IT" sz="1600" dirty="0">
              <a:solidFill>
                <a:schemeClr val="tx1"/>
              </a:solidFill>
            </a:endParaRPr>
          </a:p>
          <a:p>
            <a:pPr marL="731520" lvl="2" fontAlgn="base">
              <a:spcBef>
                <a:spcPts val="0"/>
              </a:spcBef>
              <a:spcAft>
                <a:spcPts val="600"/>
              </a:spcAft>
            </a:pPr>
            <a:r>
              <a:rPr lang="it-IT" sz="1600" b="1" dirty="0">
                <a:solidFill>
                  <a:schemeClr val="tx1"/>
                </a:solidFill>
              </a:rPr>
              <a:t>Associazione</a:t>
            </a:r>
            <a:r>
              <a:rPr lang="it-IT" sz="1600" dirty="0">
                <a:solidFill>
                  <a:schemeClr val="tx1"/>
                </a:solidFill>
              </a:rPr>
              <a:t>: il bambino usa la fantasia per pensare alla carriera</a:t>
            </a:r>
          </a:p>
          <a:p>
            <a:pPr marL="731520" lvl="2" fontAlgn="base">
              <a:spcBef>
                <a:spcPts val="0"/>
              </a:spcBef>
              <a:spcAft>
                <a:spcPts val="600"/>
              </a:spcAft>
            </a:pPr>
            <a:r>
              <a:rPr lang="it-IT" sz="1600" b="1" dirty="0">
                <a:solidFill>
                  <a:schemeClr val="tx1"/>
                </a:solidFill>
              </a:rPr>
              <a:t>Sequenza</a:t>
            </a:r>
            <a:r>
              <a:rPr lang="it-IT" sz="1600" dirty="0">
                <a:solidFill>
                  <a:schemeClr val="tx1"/>
                </a:solidFill>
              </a:rPr>
              <a:t>: il bambino identifica un agente che influenza la scelta e il raggiungimento di un lavoro</a:t>
            </a:r>
          </a:p>
          <a:p>
            <a:pPr marL="731520" lvl="2" fontAlgn="base">
              <a:spcBef>
                <a:spcPts val="0"/>
              </a:spcBef>
              <a:spcAft>
                <a:spcPts val="600"/>
              </a:spcAft>
            </a:pPr>
            <a:r>
              <a:rPr lang="it-IT" sz="1600" b="1" dirty="0">
                <a:solidFill>
                  <a:schemeClr val="tx1"/>
                </a:solidFill>
              </a:rPr>
              <a:t>Interazione</a:t>
            </a:r>
            <a:r>
              <a:rPr lang="it-IT" sz="1600" dirty="0">
                <a:solidFill>
                  <a:schemeClr val="tx1"/>
                </a:solidFill>
              </a:rPr>
              <a:t>: il bambino definisce l’atto di scegliere un lavoro o una carriera come un processo che coinvolge un’interazione dinamica tra gli attributi personali e le opportunità dell’ambiente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71550" y="1154113"/>
            <a:ext cx="7704906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3 </a:t>
            </a:r>
            <a:r>
              <a:rPr lang="en-US" dirty="0" err="1"/>
              <a:t>approcci</a:t>
            </a:r>
            <a:r>
              <a:rPr lang="en-US" dirty="0"/>
              <a:t> </a:t>
            </a:r>
            <a:r>
              <a:rPr lang="en-US" dirty="0" err="1"/>
              <a:t>cognitivi</a:t>
            </a:r>
            <a:endParaRPr lang="en-US" sz="32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EC53D03-21E5-4F86-AC7B-6D7E187ABD68}"/>
              </a:ext>
            </a:extLst>
          </p:cNvPr>
          <p:cNvSpPr/>
          <p:nvPr/>
        </p:nvSpPr>
        <p:spPr>
          <a:xfrm>
            <a:off x="0" y="0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Conceptions of Career Choice and Attainment (CCCA)</a:t>
            </a:r>
          </a:p>
        </p:txBody>
      </p:sp>
    </p:spTree>
    <p:extLst>
      <p:ext uri="{BB962C8B-B14F-4D97-AF65-F5344CB8AC3E}">
        <p14:creationId xmlns:p14="http://schemas.microsoft.com/office/powerpoint/2010/main" val="416719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971550" y="1916113"/>
            <a:ext cx="7704906" cy="3508653"/>
          </a:xfrm>
        </p:spPr>
        <p:txBody>
          <a:bodyPr vert="horz" wrap="square" lIns="91440" tIns="45720" rIns="91440" bIns="45720" rtlCol="0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Tipica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di bambini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all’asilo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(5-6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anni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fontAlgn="base"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</a:rPr>
              <a:t>I bambini </a:t>
            </a:r>
            <a:r>
              <a:rPr lang="en-US" sz="1600" dirty="0" err="1">
                <a:solidFill>
                  <a:schemeClr val="tx1"/>
                </a:solidFill>
              </a:rPr>
              <a:t>usano</a:t>
            </a:r>
            <a:r>
              <a:rPr lang="en-US" sz="1600" dirty="0">
                <a:solidFill>
                  <a:schemeClr val="tx1"/>
                </a:solidFill>
              </a:rPr>
              <a:t> la fantasia per </a:t>
            </a:r>
            <a:r>
              <a:rPr lang="en-US" sz="1600" dirty="0" err="1">
                <a:solidFill>
                  <a:schemeClr val="tx1"/>
                </a:solidFill>
              </a:rPr>
              <a:t>pensare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alla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carriera</a:t>
            </a:r>
            <a:endParaRPr lang="en-US" sz="1600" dirty="0">
              <a:solidFill>
                <a:schemeClr val="tx1"/>
              </a:solidFill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</a:rPr>
              <a:t>Si </a:t>
            </a:r>
            <a:r>
              <a:rPr lang="en-US" sz="1600" dirty="0" err="1">
                <a:solidFill>
                  <a:schemeClr val="tx1"/>
                </a:solidFill>
              </a:rPr>
              <a:t>impegnano</a:t>
            </a:r>
            <a:r>
              <a:rPr lang="en-US" sz="1600" dirty="0">
                <a:solidFill>
                  <a:schemeClr val="tx1"/>
                </a:solidFill>
              </a:rPr>
              <a:t> in </a:t>
            </a:r>
            <a:r>
              <a:rPr lang="en-US" sz="1600" dirty="0" err="1">
                <a:solidFill>
                  <a:schemeClr val="tx1"/>
                </a:solidFill>
              </a:rPr>
              <a:t>piccole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riflessioni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</a:t>
            </a:r>
            <a:r>
              <a:rPr lang="en-US" sz="1600" dirty="0">
                <a:solidFill>
                  <a:schemeClr val="tx1"/>
                </a:solidFill>
              </a:rPr>
              <a:t> di </a:t>
            </a:r>
            <a:r>
              <a:rPr lang="en-US" sz="1600" dirty="0" err="1">
                <a:solidFill>
                  <a:schemeClr val="tx1"/>
                </a:solidFill>
              </a:rPr>
              <a:t>sè</a:t>
            </a:r>
            <a:r>
              <a:rPr lang="en-US" sz="1600" dirty="0">
                <a:solidFill>
                  <a:schemeClr val="tx1"/>
                </a:solidFill>
              </a:rPr>
              <a:t> ma non </a:t>
            </a:r>
            <a:r>
              <a:rPr lang="en-US" sz="1600" dirty="0" err="1">
                <a:solidFill>
                  <a:schemeClr val="tx1"/>
                </a:solidFill>
              </a:rPr>
              <a:t>hanno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sufficiente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consapevolezza</a:t>
            </a:r>
            <a:r>
              <a:rPr lang="en-US" sz="1600" dirty="0">
                <a:solidFill>
                  <a:schemeClr val="tx1"/>
                </a:solidFill>
              </a:rPr>
              <a:t> di </a:t>
            </a:r>
            <a:r>
              <a:rPr lang="en-US" sz="1600" dirty="0" err="1">
                <a:solidFill>
                  <a:schemeClr val="tx1"/>
                </a:solidFill>
              </a:rPr>
              <a:t>sè</a:t>
            </a:r>
            <a:r>
              <a:rPr lang="en-US" sz="1600" dirty="0">
                <a:solidFill>
                  <a:schemeClr val="tx1"/>
                </a:solidFill>
              </a:rPr>
              <a:t> per </a:t>
            </a:r>
            <a:r>
              <a:rPr lang="en-US" sz="1600" dirty="0" err="1">
                <a:solidFill>
                  <a:schemeClr val="tx1"/>
                </a:solidFill>
              </a:rPr>
              <a:t>raccogliere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informazioni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riguardo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alle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preferenze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alle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abilità</a:t>
            </a:r>
            <a:r>
              <a:rPr lang="en-US" sz="1600" dirty="0">
                <a:solidFill>
                  <a:schemeClr val="tx1"/>
                </a:solidFill>
              </a:rPr>
              <a:t> e </a:t>
            </a:r>
            <a:r>
              <a:rPr lang="en-US" sz="1600" dirty="0" err="1">
                <a:solidFill>
                  <a:schemeClr val="tx1"/>
                </a:solidFill>
              </a:rPr>
              <a:t>alle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opportunità</a:t>
            </a:r>
            <a:endParaRPr lang="en-US" sz="1600" dirty="0">
              <a:solidFill>
                <a:schemeClr val="tx1"/>
              </a:solidFill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</a:rPr>
              <a:t>Le </a:t>
            </a:r>
            <a:r>
              <a:rPr lang="en-US" sz="1600" dirty="0" err="1">
                <a:solidFill>
                  <a:schemeClr val="tx1"/>
                </a:solidFill>
              </a:rPr>
              <a:t>scelte</a:t>
            </a:r>
            <a:r>
              <a:rPr lang="en-US" sz="1600" dirty="0">
                <a:solidFill>
                  <a:schemeClr val="tx1"/>
                </a:solidFill>
              </a:rPr>
              <a:t> di </a:t>
            </a:r>
            <a:r>
              <a:rPr lang="en-US" sz="1600" dirty="0" err="1">
                <a:solidFill>
                  <a:schemeClr val="tx1"/>
                </a:solidFill>
              </a:rPr>
              <a:t>carriera</a:t>
            </a:r>
            <a:r>
              <a:rPr lang="en-US" sz="1600" dirty="0">
                <a:solidFill>
                  <a:schemeClr val="tx1"/>
                </a:solidFill>
              </a:rPr>
              <a:t> future </a:t>
            </a:r>
            <a:r>
              <a:rPr lang="en-US" sz="1600" dirty="0" err="1">
                <a:solidFill>
                  <a:schemeClr val="tx1"/>
                </a:solidFill>
              </a:rPr>
              <a:t>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basano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sugli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eroi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su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modelli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immaginari</a:t>
            </a:r>
            <a:endParaRPr lang="en-US" sz="1600" dirty="0">
              <a:solidFill>
                <a:schemeClr val="tx1"/>
              </a:solidFill>
            </a:endParaRPr>
          </a:p>
          <a:p>
            <a:pPr marL="457200" lvl="1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fontAlgn="base">
              <a:spcAft>
                <a:spcPct val="0"/>
              </a:spcAft>
            </a:pP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Questo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approccio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si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divide in due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livelli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:</a:t>
            </a:r>
          </a:p>
          <a:p>
            <a:pPr lvl="1" fontAlgn="base"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Pura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associazione</a:t>
            </a: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Connessione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magica</a:t>
            </a:r>
            <a:endParaRPr lang="it-IT" sz="16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71550" y="1154113"/>
            <a:ext cx="7704906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defTabSz="914400" eaLnBrk="1" fontAlgn="auto" latinLnBrk="0" hangingPunct="1"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Associazione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A59F6-AB69-4661-A38E-A7B790758063}"/>
              </a:ext>
            </a:extLst>
          </p:cNvPr>
          <p:cNvSpPr/>
          <p:nvPr/>
        </p:nvSpPr>
        <p:spPr>
          <a:xfrm>
            <a:off x="0" y="0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Conceptions of Career Choice and Attainment (CCCA)</a:t>
            </a:r>
          </a:p>
        </p:txBody>
      </p:sp>
    </p:spTree>
    <p:extLst>
      <p:ext uri="{BB962C8B-B14F-4D97-AF65-F5344CB8AC3E}">
        <p14:creationId xmlns:p14="http://schemas.microsoft.com/office/powerpoint/2010/main" val="362227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960726" y="1916113"/>
            <a:ext cx="7715730" cy="4001095"/>
          </a:xfrm>
        </p:spPr>
        <p:txBody>
          <a:bodyPr vert="horz" wrap="square" lIns="91440" tIns="45720" rIns="91440" bIns="45720" rtlCol="0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Tipica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di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studenti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del 4° anno della scuola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primaria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(8-9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anni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fontAlgn="base"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I bambini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sono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in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grado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di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identificare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un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agente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(ad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es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.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attività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evento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situazione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o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condizione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)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che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conduce ad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una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scelta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o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all’ottenimento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di un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lavoro</a:t>
            </a: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La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scelta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di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carriera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e la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modalità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con cui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raggiungere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una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carriera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sono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considerati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processi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separati</a:t>
            </a: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I bambini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sono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capaci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di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spiegare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le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relazioni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in termini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concreti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coinvolgendo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contatto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diretto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spaziale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o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sequenze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temporali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(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es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;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ottenere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un diploma,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andare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all’università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iniziare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a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lavorare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marL="457200" lvl="1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fontAlgn="base">
              <a:spcAft>
                <a:spcPct val="0"/>
              </a:spcAft>
            </a:pPr>
            <a:r>
              <a:rPr lang="en-US" sz="1800" dirty="0" err="1">
                <a:solidFill>
                  <a:schemeClr val="tx1"/>
                </a:solidFill>
              </a:rPr>
              <a:t>Questo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approccio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si</a:t>
            </a:r>
            <a:r>
              <a:rPr lang="en-US" sz="1800" dirty="0">
                <a:solidFill>
                  <a:schemeClr val="tx1"/>
                </a:solidFill>
              </a:rPr>
              <a:t> divide in due </a:t>
            </a:r>
            <a:r>
              <a:rPr lang="en-US" sz="1800" dirty="0" err="1">
                <a:solidFill>
                  <a:schemeClr val="tx1"/>
                </a:solidFill>
              </a:rPr>
              <a:t>livelli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fontAlgn="base"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Attività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esterne</a:t>
            </a: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Capacità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e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processi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interni</a:t>
            </a:r>
            <a:endParaRPr lang="it-IT" sz="16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71550" y="1154113"/>
            <a:ext cx="7704906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defTabSz="914400" eaLnBrk="1" fontAlgn="auto" latinLnBrk="0" hangingPunct="1"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Sequenza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14AB516-520F-4B76-81CE-8EEADAE46E31}"/>
              </a:ext>
            </a:extLst>
          </p:cNvPr>
          <p:cNvSpPr/>
          <p:nvPr/>
        </p:nvSpPr>
        <p:spPr>
          <a:xfrm>
            <a:off x="0" y="0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Conceptions of Career Choice and Attainment (CCCA)</a:t>
            </a:r>
          </a:p>
        </p:txBody>
      </p:sp>
    </p:spTree>
    <p:extLst>
      <p:ext uri="{BB962C8B-B14F-4D97-AF65-F5344CB8AC3E}">
        <p14:creationId xmlns:p14="http://schemas.microsoft.com/office/powerpoint/2010/main" val="340905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971550" y="1916113"/>
            <a:ext cx="7704906" cy="4493538"/>
          </a:xfrm>
        </p:spPr>
        <p:txBody>
          <a:bodyPr vert="horz" wrap="square" lIns="91440" tIns="45720" rIns="91440" bIns="45720" rtlCol="0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Tipica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di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studenti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del secondo anno della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secondaria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di primo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grado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 (11-12 </a:t>
            </a:r>
            <a:r>
              <a:rPr lang="en-US" sz="1800" dirty="0" err="1">
                <a:solidFill>
                  <a:schemeClr val="tx1"/>
                </a:solidFill>
                <a:ea typeface="+mn-ea"/>
                <a:cs typeface="+mn-cs"/>
              </a:rPr>
              <a:t>anni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lvl="1" fontAlgn="base"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941832" lvl="3" fontAlgn="base">
              <a:spcBef>
                <a:spcPct val="0"/>
              </a:spcBef>
              <a:spcAft>
                <a:spcPct val="0"/>
              </a:spcAft>
            </a:pPr>
            <a:r>
              <a:rPr lang="it-IT" sz="1400" dirty="0">
                <a:solidFill>
                  <a:schemeClr val="tx1"/>
                </a:solidFill>
              </a:rPr>
              <a:t>I bambini sono in grado di definire l'atto di scelta di un posto di lavoro/carriera come un processo che coinvolge una interazione dinamica di auto-conoscenza e consapevolezza</a:t>
            </a:r>
          </a:p>
          <a:p>
            <a:pPr marL="941832" lvl="3" fontAlgn="base">
              <a:spcBef>
                <a:spcPct val="0"/>
              </a:spcBef>
              <a:spcAft>
                <a:spcPct val="0"/>
              </a:spcAft>
            </a:pPr>
            <a:r>
              <a:rPr lang="it-IT" sz="1400" dirty="0">
                <a:solidFill>
                  <a:schemeClr val="tx1"/>
                </a:solidFill>
              </a:rPr>
              <a:t>Considera sia gli attributi personali (ad esempio, interessi, capacità innate, le competenze sviluppate, valori) che le opportunità ambientali (ad esempio, la disponibilità di lavoro/carriera, opportunità di sviluppare le competenze, le condizioni del mercato del lavoro)</a:t>
            </a:r>
          </a:p>
          <a:p>
            <a:pPr marL="941832" lvl="3" fontAlgn="base">
              <a:spcBef>
                <a:spcPct val="0"/>
              </a:spcBef>
              <a:spcAft>
                <a:spcPct val="0"/>
              </a:spcAft>
            </a:pPr>
            <a:r>
              <a:rPr lang="it-IT" sz="1400" dirty="0">
                <a:solidFill>
                  <a:schemeClr val="tx1"/>
                </a:solidFill>
              </a:rPr>
              <a:t>Raggiungere un obiettivo di carriera è considerato un processo basato su un'interazione dinamica che collega caratteristiche personali con caratteristiche lavorative/di carriera</a:t>
            </a: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  <a:p>
            <a:pPr fontAlgn="base">
              <a:spcAft>
                <a:spcPct val="0"/>
              </a:spcAft>
            </a:pPr>
            <a:r>
              <a:rPr lang="en-US" sz="1800" dirty="0" err="1">
                <a:solidFill>
                  <a:schemeClr val="tx1"/>
                </a:solidFill>
              </a:rPr>
              <a:t>Questo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approccio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si</a:t>
            </a:r>
            <a:r>
              <a:rPr lang="en-US" sz="1800" dirty="0">
                <a:solidFill>
                  <a:schemeClr val="tx1"/>
                </a:solidFill>
              </a:rPr>
              <a:t> divide in due </a:t>
            </a:r>
            <a:r>
              <a:rPr lang="en-US" sz="1800" dirty="0" err="1">
                <a:solidFill>
                  <a:schemeClr val="tx1"/>
                </a:solidFill>
              </a:rPr>
              <a:t>livelli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ea typeface="+mn-ea"/>
                <a:cs typeface="+mn-cs"/>
              </a:rPr>
              <a:t>:</a:t>
            </a:r>
          </a:p>
          <a:p>
            <a:pPr lvl="1" fontAlgn="base"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Interazione</a:t>
            </a:r>
            <a:endParaRPr lang="en-US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31520" lvl="2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Interazione</a:t>
            </a:r>
            <a:r>
              <a:rPr lang="en-US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ea typeface="+mn-ea"/>
                <a:cs typeface="+mn-cs"/>
              </a:rPr>
              <a:t>sistemica</a:t>
            </a:r>
            <a:endParaRPr lang="it-IT" sz="16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71550" y="1154113"/>
            <a:ext cx="7704906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defTabSz="914400" eaLnBrk="1" fontAlgn="auto" latinLnBrk="0" hangingPunct="1"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Interazione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BF17851-74A5-4379-91EE-EE426668478C}"/>
              </a:ext>
            </a:extLst>
          </p:cNvPr>
          <p:cNvSpPr/>
          <p:nvPr/>
        </p:nvSpPr>
        <p:spPr>
          <a:xfrm>
            <a:off x="0" y="0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Conceptions of Career Choice and Attainment (CCCA)</a:t>
            </a:r>
          </a:p>
        </p:txBody>
      </p:sp>
    </p:spTree>
    <p:extLst>
      <p:ext uri="{BB962C8B-B14F-4D97-AF65-F5344CB8AC3E}">
        <p14:creationId xmlns:p14="http://schemas.microsoft.com/office/powerpoint/2010/main" val="219388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71550" y="1154113"/>
            <a:ext cx="7704906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defTabSz="914400" eaLnBrk="1" fontAlgn="auto" latinLnBrk="0" hangingPunct="1"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Distribuzione</a:t>
            </a:r>
            <a:r>
              <a:rPr lang="en-US" dirty="0"/>
              <a:t> per </a:t>
            </a:r>
            <a:r>
              <a:rPr lang="en-US" dirty="0" err="1"/>
              <a:t>età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4" y="1916113"/>
            <a:ext cx="7546104" cy="1800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437112"/>
            <a:ext cx="7488882" cy="17349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31959E92-AA36-4E04-BF0E-266F60AECCDA}"/>
              </a:ext>
            </a:extLst>
          </p:cNvPr>
          <p:cNvSpPr txBox="1"/>
          <p:nvPr/>
        </p:nvSpPr>
        <p:spPr>
          <a:xfrm>
            <a:off x="1592812" y="3299273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(8-9)</a:t>
            </a:r>
          </a:p>
          <a:p>
            <a:pPr algn="r"/>
            <a:r>
              <a:rPr lang="it-IT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(11-12)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32F4A61-233A-4DE1-9F8E-15E9856CCC5B}"/>
              </a:ext>
            </a:extLst>
          </p:cNvPr>
          <p:cNvSpPr txBox="1"/>
          <p:nvPr/>
        </p:nvSpPr>
        <p:spPr>
          <a:xfrm>
            <a:off x="1592812" y="2553704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(8-9)</a:t>
            </a:r>
          </a:p>
          <a:p>
            <a:pPr algn="r"/>
            <a:r>
              <a:rPr lang="it-IT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(11-12)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C591BB9-5B41-48F4-9EF5-55A9BC77884D}"/>
              </a:ext>
            </a:extLst>
          </p:cNvPr>
          <p:cNvSpPr txBox="1"/>
          <p:nvPr/>
        </p:nvSpPr>
        <p:spPr>
          <a:xfrm>
            <a:off x="1592812" y="5066366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(9-10)</a:t>
            </a:r>
          </a:p>
          <a:p>
            <a:pPr algn="r"/>
            <a:r>
              <a:rPr lang="it-IT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(13-14)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AD674D8-1532-4900-AFED-CD0F4A9362CA}"/>
              </a:ext>
            </a:extLst>
          </p:cNvPr>
          <p:cNvSpPr txBox="1"/>
          <p:nvPr/>
        </p:nvSpPr>
        <p:spPr>
          <a:xfrm>
            <a:off x="1592812" y="5812304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(9-10)</a:t>
            </a:r>
          </a:p>
          <a:p>
            <a:pPr algn="r"/>
            <a:r>
              <a:rPr lang="it-IT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(13-14)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98F69F6-077A-471A-987A-C5A560894F87}"/>
              </a:ext>
            </a:extLst>
          </p:cNvPr>
          <p:cNvSpPr/>
          <p:nvPr/>
        </p:nvSpPr>
        <p:spPr>
          <a:xfrm>
            <a:off x="0" y="0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Conceptions of Career Choice and Attainment (CCCA)</a:t>
            </a:r>
          </a:p>
        </p:txBody>
      </p:sp>
    </p:spTree>
    <p:extLst>
      <p:ext uri="{BB962C8B-B14F-4D97-AF65-F5344CB8AC3E}">
        <p14:creationId xmlns:p14="http://schemas.microsoft.com/office/powerpoint/2010/main" val="89225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36020" y="4076700"/>
            <a:ext cx="3636430" cy="1736725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t-IT" sz="2800" dirty="0">
                <a:solidFill>
                  <a:schemeClr val="tx1"/>
                </a:solidFill>
              </a:rPr>
              <a:t>psicologia dell’orientamento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920373"/>
            <a:ext cx="4536020" cy="2751522"/>
          </a:xfrm>
        </p:spPr>
        <p:txBody>
          <a:bodyPr wrap="square">
            <a:spAutoFit/>
          </a:bodyPr>
          <a:lstStyle/>
          <a:p>
            <a:pPr marL="68580" indent="0">
              <a:buNone/>
              <a:defRPr/>
            </a:pPr>
            <a:r>
              <a:rPr lang="it-IT" sz="4000" dirty="0">
                <a:solidFill>
                  <a:schemeClr val="tx1"/>
                </a:solidFill>
              </a:rPr>
              <a:t>Modello SCCT</a:t>
            </a:r>
          </a:p>
          <a:p>
            <a:pPr marL="68580" indent="0">
              <a:buNone/>
              <a:defRPr/>
            </a:pPr>
            <a:r>
              <a:rPr lang="it-IT" sz="3200" dirty="0">
                <a:solidFill>
                  <a:schemeClr val="tx1"/>
                </a:solidFill>
              </a:rPr>
              <a:t>Social Cognitive Career Theory</a:t>
            </a:r>
          </a:p>
          <a:p>
            <a:pPr marL="68580" indent="0">
              <a:buNone/>
              <a:defRPr/>
            </a:pPr>
            <a:endParaRPr lang="it-IT" sz="3200" dirty="0">
              <a:solidFill>
                <a:schemeClr val="tx1"/>
              </a:solidFill>
            </a:endParaRPr>
          </a:p>
          <a:p>
            <a:pPr marL="68580" indent="0">
              <a:buNone/>
              <a:defRPr/>
            </a:pPr>
            <a:r>
              <a:rPr lang="it-IT" sz="2000" dirty="0">
                <a:solidFill>
                  <a:schemeClr val="tx1"/>
                </a:solidFill>
              </a:rPr>
              <a:t>(</a:t>
            </a:r>
            <a:r>
              <a:rPr lang="it-IT" sz="2000" dirty="0" err="1">
                <a:solidFill>
                  <a:schemeClr val="tx1"/>
                </a:solidFill>
              </a:rPr>
              <a:t>Lent</a:t>
            </a:r>
            <a:r>
              <a:rPr lang="it-IT" sz="2000" dirty="0">
                <a:solidFill>
                  <a:schemeClr val="tx1"/>
                </a:solidFill>
              </a:rPr>
              <a:t>, Brown e </a:t>
            </a:r>
            <a:r>
              <a:rPr lang="it-IT" sz="2000" dirty="0" err="1">
                <a:solidFill>
                  <a:schemeClr val="tx1"/>
                </a:solidFill>
              </a:rPr>
              <a:t>Hacket</a:t>
            </a:r>
            <a:r>
              <a:rPr lang="it-IT" sz="2000" dirty="0">
                <a:solidFill>
                  <a:schemeClr val="tx1"/>
                </a:solidFill>
              </a:rPr>
              <a:t>)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0" y="5805264"/>
            <a:ext cx="3600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diego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boerchi</a:t>
            </a:r>
          </a:p>
        </p:txBody>
      </p:sp>
      <p:pic>
        <p:nvPicPr>
          <p:cNvPr id="3077" name="Picture 5" descr="buss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968" y="152398"/>
            <a:ext cx="3338513" cy="1914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C8BE41B-01E9-4DA1-85C9-E972C327D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968" y="2358390"/>
            <a:ext cx="3338513" cy="5619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978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>
            <a:extLst>
              <a:ext uri="{FF2B5EF4-FFF2-40B4-BE49-F238E27FC236}">
                <a16:creationId xmlns:a16="http://schemas.microsoft.com/office/drawing/2014/main" id="{F83FA6EF-3553-4A6C-9F5A-4AED00001DC9}"/>
              </a:ext>
            </a:extLst>
          </p:cNvPr>
          <p:cNvGrpSpPr/>
          <p:nvPr/>
        </p:nvGrpSpPr>
        <p:grpSpPr>
          <a:xfrm>
            <a:off x="539552" y="857250"/>
            <a:ext cx="7992888" cy="5143500"/>
            <a:chOff x="0" y="857250"/>
            <a:chExt cx="9144000" cy="5143500"/>
          </a:xfrm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98" name="Line 2"/>
            <p:cNvSpPr>
              <a:spLocks noChangeShapeType="1"/>
            </p:cNvSpPr>
            <p:nvPr/>
          </p:nvSpPr>
          <p:spPr bwMode="auto">
            <a:xfrm>
              <a:off x="755649" y="2964775"/>
              <a:ext cx="0" cy="19366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1331914" y="2964775"/>
              <a:ext cx="503237" cy="3873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 flipV="1">
              <a:off x="1258888" y="4450012"/>
              <a:ext cx="504825" cy="4514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 flipV="1">
              <a:off x="3276600" y="2964775"/>
              <a:ext cx="574675" cy="968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3276599" y="3933098"/>
              <a:ext cx="503238" cy="968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4140199" y="2899272"/>
              <a:ext cx="0" cy="20021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4787899" y="2447862"/>
              <a:ext cx="431800" cy="9042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4787899" y="2447862"/>
              <a:ext cx="2089150" cy="9042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4787899" y="2447862"/>
              <a:ext cx="3816350" cy="9042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flipV="1">
              <a:off x="4787899" y="4450011"/>
              <a:ext cx="431800" cy="968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 flipV="1">
              <a:off x="4787901" y="4450011"/>
              <a:ext cx="2016125" cy="968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V="1">
              <a:off x="4787901" y="4450011"/>
              <a:ext cx="3744913" cy="968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5651500" y="3933098"/>
              <a:ext cx="576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7380288" y="3933098"/>
              <a:ext cx="576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5651500" y="3933098"/>
              <a:ext cx="5762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 flipV="1">
              <a:off x="7380288" y="3933097"/>
              <a:ext cx="61118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sz="1600"/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0" y="857250"/>
              <a:ext cx="1820863" cy="210752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r>
                <a:rPr lang="it-IT" altLang="it-IT" sz="1600" u="sng" dirty="0"/>
                <a:t>INPUT PERSONALI</a:t>
              </a:r>
            </a:p>
            <a:p>
              <a:pPr algn="ctr"/>
              <a:endParaRPr lang="it-IT" altLang="it-IT" sz="1600" u="sng" dirty="0"/>
            </a:p>
            <a:p>
              <a:pPr algn="ctr"/>
              <a:r>
                <a:rPr lang="it-IT" altLang="it-IT" sz="1600" dirty="0"/>
                <a:t>Predisposizioni</a:t>
              </a:r>
            </a:p>
            <a:p>
              <a:pPr algn="ctr"/>
              <a:r>
                <a:rPr lang="it-IT" altLang="it-IT" sz="1600" dirty="0"/>
                <a:t>Genere</a:t>
              </a:r>
            </a:p>
            <a:p>
              <a:pPr algn="ctr"/>
              <a:r>
                <a:rPr lang="it-IT" altLang="it-IT" sz="1600" dirty="0"/>
                <a:t>Razza/Etnia</a:t>
              </a:r>
            </a:p>
            <a:p>
              <a:pPr algn="ctr"/>
              <a:r>
                <a:rPr lang="it-IT" altLang="it-IT" sz="1600" dirty="0"/>
                <a:t>Disabilità/Stato di salute</a:t>
              </a:r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2987676" y="4901420"/>
              <a:ext cx="1820863" cy="1097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r>
                <a:rPr lang="it-IT" altLang="it-IT" sz="1600"/>
                <a:t>Aspettative di risultato</a:t>
              </a:r>
            </a:p>
          </p:txBody>
        </p:sp>
        <p:sp>
          <p:nvSpPr>
            <p:cNvPr id="4128" name="Text Box 32"/>
            <p:cNvSpPr txBox="1">
              <a:spLocks noChangeArrowheads="1"/>
            </p:cNvSpPr>
            <p:nvPr/>
          </p:nvSpPr>
          <p:spPr bwMode="auto">
            <a:xfrm>
              <a:off x="4500563" y="3352105"/>
              <a:ext cx="1152525" cy="1097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r>
                <a:rPr lang="it-IT" altLang="it-IT" sz="1600"/>
                <a:t>Interessi</a:t>
              </a:r>
            </a:p>
          </p:txBody>
        </p:sp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7991475" y="3352105"/>
              <a:ext cx="1152525" cy="1097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r>
                <a:rPr lang="it-IT" altLang="it-IT" sz="1600"/>
                <a:t>Azioni</a:t>
              </a:r>
            </a:p>
          </p:txBody>
        </p: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6227763" y="3352105"/>
              <a:ext cx="1152525" cy="1097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r>
                <a:rPr lang="it-IT" altLang="it-IT" sz="1600"/>
                <a:t>Obiettivi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1476375" y="3352105"/>
              <a:ext cx="1820863" cy="1097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r>
                <a:rPr lang="it-IT" altLang="it-IT" sz="1600"/>
                <a:t>Esperienze di apprendimento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2987676" y="1866869"/>
              <a:ext cx="1820863" cy="10979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r>
                <a:rPr lang="it-IT" altLang="it-IT" sz="1600" dirty="0"/>
                <a:t>Aspettative di auto-efficacia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/>
          </p:nvSpPr>
          <p:spPr bwMode="auto">
            <a:xfrm>
              <a:off x="0" y="4901419"/>
              <a:ext cx="1820863" cy="109933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r>
                <a:rPr lang="it-IT" altLang="it-IT" sz="1600"/>
                <a:t>Barriere e risorse</a:t>
              </a:r>
            </a:p>
          </p:txBody>
        </p:sp>
      </p:grpSp>
      <p:sp>
        <p:nvSpPr>
          <p:cNvPr id="27" name="Rettangolo 26">
            <a:extLst>
              <a:ext uri="{FF2B5EF4-FFF2-40B4-BE49-F238E27FC236}">
                <a16:creationId xmlns:a16="http://schemas.microsoft.com/office/drawing/2014/main" id="{B38C7509-F03B-4743-8BBE-E121B170E305}"/>
              </a:ext>
            </a:extLst>
          </p:cNvPr>
          <p:cNvSpPr/>
          <p:nvPr/>
        </p:nvSpPr>
        <p:spPr>
          <a:xfrm>
            <a:off x="0" y="0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Cognitive Career Theory (SCCT)</a:t>
            </a:r>
          </a:p>
        </p:txBody>
      </p:sp>
    </p:spTree>
    <p:extLst>
      <p:ext uri="{BB962C8B-B14F-4D97-AF65-F5344CB8AC3E}">
        <p14:creationId xmlns:p14="http://schemas.microsoft.com/office/powerpoint/2010/main" val="122544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>
            <a:extLst>
              <a:ext uri="{FF2B5EF4-FFF2-40B4-BE49-F238E27FC236}">
                <a16:creationId xmlns:a16="http://schemas.microsoft.com/office/drawing/2014/main" id="{E792802F-F834-4143-9707-05F29F3E7ACA}"/>
              </a:ext>
            </a:extLst>
          </p:cNvPr>
          <p:cNvGrpSpPr/>
          <p:nvPr/>
        </p:nvGrpSpPr>
        <p:grpSpPr>
          <a:xfrm>
            <a:off x="539552" y="857250"/>
            <a:ext cx="7992888" cy="5143500"/>
            <a:chOff x="0" y="857250"/>
            <a:chExt cx="9144000" cy="5143500"/>
          </a:xfrm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98" name="Line 2"/>
            <p:cNvSpPr>
              <a:spLocks noChangeShapeType="1"/>
            </p:cNvSpPr>
            <p:nvPr/>
          </p:nvSpPr>
          <p:spPr bwMode="auto">
            <a:xfrm>
              <a:off x="755649" y="2964775"/>
              <a:ext cx="0" cy="19366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1331914" y="2964775"/>
              <a:ext cx="503237" cy="3873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 flipV="1">
              <a:off x="1258888" y="4450012"/>
              <a:ext cx="504825" cy="4514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 flipV="1">
              <a:off x="3276600" y="2964775"/>
              <a:ext cx="574675" cy="968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3276599" y="3933098"/>
              <a:ext cx="503238" cy="968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4140199" y="2899272"/>
              <a:ext cx="0" cy="20021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4787899" y="2447862"/>
              <a:ext cx="431800" cy="9042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4787899" y="2447862"/>
              <a:ext cx="2089150" cy="9042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4787899" y="2447862"/>
              <a:ext cx="3816350" cy="9042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flipV="1">
              <a:off x="4787899" y="4450011"/>
              <a:ext cx="431800" cy="968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 flipV="1">
              <a:off x="4787901" y="4450011"/>
              <a:ext cx="2016125" cy="968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V="1">
              <a:off x="4787901" y="4450011"/>
              <a:ext cx="3744913" cy="968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5651500" y="3933098"/>
              <a:ext cx="576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7380288" y="3933098"/>
              <a:ext cx="576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5651500" y="3933098"/>
              <a:ext cx="5762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 flipV="1">
              <a:off x="7380288" y="3933097"/>
              <a:ext cx="61118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0" y="857250"/>
              <a:ext cx="1820863" cy="210752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endParaRPr lang="it-IT" altLang="it-IT" u="sng" dirty="0"/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2987676" y="4901420"/>
              <a:ext cx="1820863" cy="1097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endParaRPr lang="it-IT" altLang="it-IT" dirty="0"/>
            </a:p>
          </p:txBody>
        </p:sp>
        <p:sp>
          <p:nvSpPr>
            <p:cNvPr id="4128" name="Text Box 32"/>
            <p:cNvSpPr txBox="1">
              <a:spLocks noChangeArrowheads="1"/>
            </p:cNvSpPr>
            <p:nvPr/>
          </p:nvSpPr>
          <p:spPr bwMode="auto">
            <a:xfrm>
              <a:off x="4500563" y="3352105"/>
              <a:ext cx="1152525" cy="1097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it-IT" altLang="it-IT" dirty="0"/>
            </a:p>
          </p:txBody>
        </p:sp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7991475" y="3352105"/>
              <a:ext cx="1152525" cy="1097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it-IT" altLang="it-IT" dirty="0"/>
            </a:p>
          </p:txBody>
        </p: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6227763" y="3352105"/>
              <a:ext cx="1152525" cy="1097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it-IT" altLang="it-IT" dirty="0"/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1476375" y="3352105"/>
              <a:ext cx="1820863" cy="1097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endParaRPr lang="it-IT" altLang="it-IT" dirty="0"/>
            </a:p>
          </p:txBody>
        </p:sp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2987676" y="1866869"/>
              <a:ext cx="1820863" cy="10979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endParaRPr lang="it-IT" altLang="it-IT" dirty="0"/>
            </a:p>
          </p:txBody>
        </p:sp>
        <p:sp>
          <p:nvSpPr>
            <p:cNvPr id="4133" name="Text Box 37"/>
            <p:cNvSpPr txBox="1">
              <a:spLocks noChangeArrowheads="1"/>
            </p:cNvSpPr>
            <p:nvPr/>
          </p:nvSpPr>
          <p:spPr bwMode="auto">
            <a:xfrm>
              <a:off x="0" y="4901419"/>
              <a:ext cx="1820863" cy="109933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endParaRPr lang="it-IT" altLang="it-IT" dirty="0"/>
            </a:p>
          </p:txBody>
        </p:sp>
      </p:grpSp>
      <p:sp>
        <p:nvSpPr>
          <p:cNvPr id="27" name="Rettangolo 26">
            <a:extLst>
              <a:ext uri="{FF2B5EF4-FFF2-40B4-BE49-F238E27FC236}">
                <a16:creationId xmlns:a16="http://schemas.microsoft.com/office/drawing/2014/main" id="{ECCAD683-C9AA-4C2F-9B3B-7D5C496FF090}"/>
              </a:ext>
            </a:extLst>
          </p:cNvPr>
          <p:cNvSpPr/>
          <p:nvPr/>
        </p:nvSpPr>
        <p:spPr>
          <a:xfrm>
            <a:off x="0" y="0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Cognitive Career Theory (SCCT)</a:t>
            </a:r>
          </a:p>
        </p:txBody>
      </p:sp>
    </p:spTree>
    <p:extLst>
      <p:ext uri="{BB962C8B-B14F-4D97-AF65-F5344CB8AC3E}">
        <p14:creationId xmlns:p14="http://schemas.microsoft.com/office/powerpoint/2010/main" val="223233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684</TotalTime>
  <Words>570</Words>
  <Application>Microsoft Office PowerPoint</Application>
  <PresentationFormat>Presentazione su schermo (4:3)</PresentationFormat>
  <Paragraphs>87</Paragraphs>
  <Slides>9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Century Gothic</vt:lpstr>
      <vt:lpstr>Tahoma</vt:lpstr>
      <vt:lpstr>Times New Roman</vt:lpstr>
      <vt:lpstr>Wingdings 2</vt:lpstr>
      <vt:lpstr>Austin</vt:lpstr>
      <vt:lpstr>psicologia dell’orientamento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psicologia dell’orientamento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dei processi di orientamento</dc:title>
  <dc:creator>diego.boerchi</dc:creator>
  <cp:lastModifiedBy>Boerchi Diego</cp:lastModifiedBy>
  <cp:revision>71</cp:revision>
  <cp:lastPrinted>2018-10-01T15:23:53Z</cp:lastPrinted>
  <dcterms:created xsi:type="dcterms:W3CDTF">2009-02-25T14:32:21Z</dcterms:created>
  <dcterms:modified xsi:type="dcterms:W3CDTF">2018-10-01T15:26:11Z</dcterms:modified>
</cp:coreProperties>
</file>