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8.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1" r:id="rId3"/>
    <p:sldId id="274" r:id="rId4"/>
    <p:sldId id="262" r:id="rId5"/>
    <p:sldId id="263" r:id="rId6"/>
    <p:sldId id="275" r:id="rId7"/>
    <p:sldId id="276" r:id="rId8"/>
    <p:sldId id="264" r:id="rId9"/>
    <p:sldId id="267" r:id="rId10"/>
    <p:sldId id="265" r:id="rId11"/>
    <p:sldId id="266" r:id="rId12"/>
    <p:sldId id="271" r:id="rId13"/>
    <p:sldId id="259" r:id="rId14"/>
    <p:sldId id="268" r:id="rId15"/>
    <p:sldId id="258" r:id="rId16"/>
    <p:sldId id="272" r:id="rId17"/>
    <p:sldId id="257" r:id="rId18"/>
    <p:sldId id="270" r:id="rId19"/>
    <p:sldId id="278" r:id="rId20"/>
    <p:sldId id="277" r:id="rId21"/>
    <p:sldId id="273" r:id="rId2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33" autoAdjust="0"/>
    <p:restoredTop sz="94470" autoAdjust="0"/>
  </p:normalViewPr>
  <p:slideViewPr>
    <p:cSldViewPr snapToGrid="0">
      <p:cViewPr varScale="1">
        <p:scale>
          <a:sx n="65" d="100"/>
          <a:sy n="65" d="100"/>
        </p:scale>
        <p:origin x="684" y="9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7" d="100"/>
          <a:sy n="57" d="100"/>
        </p:scale>
        <p:origin x="180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ACDD4A-866E-4F9F-B7E0-67735544C4DB}" type="datetimeFigureOut">
              <a:rPr lang="it-IT" smtClean="0"/>
              <a:t>16/02/2020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A1AC13-0753-4C6B-BA90-E7B7A7A075E5}" type="slidenum">
              <a:rPr lang="it-IT" smtClean="0"/>
              <a:t>‹N›</a:t>
            </a:fld>
            <a:endParaRPr lang="it-IT"/>
          </a:p>
        </p:txBody>
      </p:sp>
    </p:spTree>
    <p:extLst>
      <p:ext uri="{BB962C8B-B14F-4D97-AF65-F5344CB8AC3E}">
        <p14:creationId xmlns:p14="http://schemas.microsoft.com/office/powerpoint/2010/main" val="18126378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3A1AC13-0753-4C6B-BA90-E7B7A7A075E5}" type="slidenum">
              <a:rPr lang="it-IT" smtClean="0"/>
              <a:t>1</a:t>
            </a:fld>
            <a:endParaRPr lang="it-IT"/>
          </a:p>
        </p:txBody>
      </p:sp>
    </p:spTree>
    <p:extLst>
      <p:ext uri="{BB962C8B-B14F-4D97-AF65-F5344CB8AC3E}">
        <p14:creationId xmlns:p14="http://schemas.microsoft.com/office/powerpoint/2010/main" val="3176909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93C93CD-E1FA-4729-A8E2-121F05C83507}" type="datetimeFigureOut">
              <a:rPr lang="it-IT" smtClean="0"/>
              <a:t>16/02/2020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AB0765-87AA-438A-BC66-5812BBF6BAAC}" type="slidenum">
              <a:rPr lang="it-IT" smtClean="0"/>
              <a:t>‹N›</a:t>
            </a:fld>
            <a:endParaRPr lang="it-IT"/>
          </a:p>
        </p:txBody>
      </p:sp>
    </p:spTree>
    <p:extLst>
      <p:ext uri="{BB962C8B-B14F-4D97-AF65-F5344CB8AC3E}">
        <p14:creationId xmlns:p14="http://schemas.microsoft.com/office/powerpoint/2010/main" val="251166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93C93CD-E1FA-4729-A8E2-121F05C83507}" type="datetimeFigureOut">
              <a:rPr lang="it-IT" smtClean="0"/>
              <a:t>16/02/2020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AB0765-87AA-438A-BC66-5812BBF6BAAC}" type="slidenum">
              <a:rPr lang="it-IT" smtClean="0"/>
              <a:t>‹N›</a:t>
            </a:fld>
            <a:endParaRPr lang="it-IT"/>
          </a:p>
        </p:txBody>
      </p:sp>
    </p:spTree>
    <p:extLst>
      <p:ext uri="{BB962C8B-B14F-4D97-AF65-F5344CB8AC3E}">
        <p14:creationId xmlns:p14="http://schemas.microsoft.com/office/powerpoint/2010/main" val="91195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93C93CD-E1FA-4729-A8E2-121F05C83507}" type="datetimeFigureOut">
              <a:rPr lang="it-IT" smtClean="0"/>
              <a:t>16/02/2020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AB0765-87AA-438A-BC66-5812BBF6BAAC}" type="slidenum">
              <a:rPr lang="it-IT" smtClean="0"/>
              <a:t>‹N›</a:t>
            </a:fld>
            <a:endParaRPr lang="it-IT"/>
          </a:p>
        </p:txBody>
      </p:sp>
    </p:spTree>
    <p:extLst>
      <p:ext uri="{BB962C8B-B14F-4D97-AF65-F5344CB8AC3E}">
        <p14:creationId xmlns:p14="http://schemas.microsoft.com/office/powerpoint/2010/main" val="3890239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93C93CD-E1FA-4729-A8E2-121F05C83507}" type="datetimeFigureOut">
              <a:rPr lang="it-IT" smtClean="0"/>
              <a:t>16/02/2020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AB0765-87AA-438A-BC66-5812BBF6BAAC}" type="slidenum">
              <a:rPr lang="it-IT" smtClean="0"/>
              <a:t>‹N›</a:t>
            </a:fld>
            <a:endParaRPr lang="it-IT"/>
          </a:p>
        </p:txBody>
      </p:sp>
    </p:spTree>
    <p:extLst>
      <p:ext uri="{BB962C8B-B14F-4D97-AF65-F5344CB8AC3E}">
        <p14:creationId xmlns:p14="http://schemas.microsoft.com/office/powerpoint/2010/main" val="7747208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93C93CD-E1FA-4729-A8E2-121F05C83507}" type="datetimeFigureOut">
              <a:rPr lang="it-IT" smtClean="0"/>
              <a:t>16/02/2020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0AB0765-87AA-438A-BC66-5812BBF6BAAC}" type="slidenum">
              <a:rPr lang="it-IT" smtClean="0"/>
              <a:t>‹N›</a:t>
            </a:fld>
            <a:endParaRPr lang="it-IT"/>
          </a:p>
        </p:txBody>
      </p:sp>
    </p:spTree>
    <p:extLst>
      <p:ext uri="{BB962C8B-B14F-4D97-AF65-F5344CB8AC3E}">
        <p14:creationId xmlns:p14="http://schemas.microsoft.com/office/powerpoint/2010/main" val="2223387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93C93CD-E1FA-4729-A8E2-121F05C83507}" type="datetimeFigureOut">
              <a:rPr lang="it-IT" smtClean="0"/>
              <a:t>16/02/2020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AB0765-87AA-438A-BC66-5812BBF6BAAC}" type="slidenum">
              <a:rPr lang="it-IT" smtClean="0"/>
              <a:t>‹N›</a:t>
            </a:fld>
            <a:endParaRPr lang="it-IT"/>
          </a:p>
        </p:txBody>
      </p:sp>
    </p:spTree>
    <p:extLst>
      <p:ext uri="{BB962C8B-B14F-4D97-AF65-F5344CB8AC3E}">
        <p14:creationId xmlns:p14="http://schemas.microsoft.com/office/powerpoint/2010/main" val="109987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93C93CD-E1FA-4729-A8E2-121F05C83507}" type="datetimeFigureOut">
              <a:rPr lang="it-IT" smtClean="0"/>
              <a:t>16/02/2020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0AB0765-87AA-438A-BC66-5812BBF6BAAC}" type="slidenum">
              <a:rPr lang="it-IT" smtClean="0"/>
              <a:t>‹N›</a:t>
            </a:fld>
            <a:endParaRPr lang="it-IT"/>
          </a:p>
        </p:txBody>
      </p:sp>
    </p:spTree>
    <p:extLst>
      <p:ext uri="{BB962C8B-B14F-4D97-AF65-F5344CB8AC3E}">
        <p14:creationId xmlns:p14="http://schemas.microsoft.com/office/powerpoint/2010/main" val="22164602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93C93CD-E1FA-4729-A8E2-121F05C83507}" type="datetimeFigureOut">
              <a:rPr lang="it-IT" smtClean="0"/>
              <a:t>16/02/2020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0AB0765-87AA-438A-BC66-5812BBF6BAAC}" type="slidenum">
              <a:rPr lang="it-IT" smtClean="0"/>
              <a:t>‹N›</a:t>
            </a:fld>
            <a:endParaRPr lang="it-IT"/>
          </a:p>
        </p:txBody>
      </p:sp>
    </p:spTree>
    <p:extLst>
      <p:ext uri="{BB962C8B-B14F-4D97-AF65-F5344CB8AC3E}">
        <p14:creationId xmlns:p14="http://schemas.microsoft.com/office/powerpoint/2010/main" val="344209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93C93CD-E1FA-4729-A8E2-121F05C83507}" type="datetimeFigureOut">
              <a:rPr lang="it-IT" smtClean="0"/>
              <a:t>16/02/2020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0AB0765-87AA-438A-BC66-5812BBF6BAAC}" type="slidenum">
              <a:rPr lang="it-IT" smtClean="0"/>
              <a:t>‹N›</a:t>
            </a:fld>
            <a:endParaRPr lang="it-IT"/>
          </a:p>
        </p:txBody>
      </p:sp>
    </p:spTree>
    <p:extLst>
      <p:ext uri="{BB962C8B-B14F-4D97-AF65-F5344CB8AC3E}">
        <p14:creationId xmlns:p14="http://schemas.microsoft.com/office/powerpoint/2010/main" val="2133815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93C93CD-E1FA-4729-A8E2-121F05C83507}" type="datetimeFigureOut">
              <a:rPr lang="it-IT" smtClean="0"/>
              <a:t>16/02/2020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AB0765-87AA-438A-BC66-5812BBF6BAAC}" type="slidenum">
              <a:rPr lang="it-IT" smtClean="0"/>
              <a:t>‹N›</a:t>
            </a:fld>
            <a:endParaRPr lang="it-IT"/>
          </a:p>
        </p:txBody>
      </p:sp>
    </p:spTree>
    <p:extLst>
      <p:ext uri="{BB962C8B-B14F-4D97-AF65-F5344CB8AC3E}">
        <p14:creationId xmlns:p14="http://schemas.microsoft.com/office/powerpoint/2010/main" val="764915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93C93CD-E1FA-4729-A8E2-121F05C83507}" type="datetimeFigureOut">
              <a:rPr lang="it-IT" smtClean="0"/>
              <a:t>16/02/2020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0AB0765-87AA-438A-BC66-5812BBF6BAAC}" type="slidenum">
              <a:rPr lang="it-IT" smtClean="0"/>
              <a:t>‹N›</a:t>
            </a:fld>
            <a:endParaRPr lang="it-IT"/>
          </a:p>
        </p:txBody>
      </p:sp>
    </p:spTree>
    <p:extLst>
      <p:ext uri="{BB962C8B-B14F-4D97-AF65-F5344CB8AC3E}">
        <p14:creationId xmlns:p14="http://schemas.microsoft.com/office/powerpoint/2010/main" val="167754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C93CD-E1FA-4729-A8E2-121F05C83507}" type="datetimeFigureOut">
              <a:rPr lang="it-IT" smtClean="0"/>
              <a:t>16/02/2020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AB0765-87AA-438A-BC66-5812BBF6BAAC}" type="slidenum">
              <a:rPr lang="it-IT" smtClean="0"/>
              <a:t>‹N›</a:t>
            </a:fld>
            <a:endParaRPr lang="it-IT"/>
          </a:p>
        </p:txBody>
      </p:sp>
    </p:spTree>
    <p:extLst>
      <p:ext uri="{BB962C8B-B14F-4D97-AF65-F5344CB8AC3E}">
        <p14:creationId xmlns:p14="http://schemas.microsoft.com/office/powerpoint/2010/main" val="1032624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77352" y="-34976"/>
            <a:ext cx="4097885" cy="6892975"/>
          </a:xfrm>
          <a:prstGeom prst="rect">
            <a:avLst/>
          </a:prstGeom>
        </p:spPr>
      </p:pic>
      <p:sp>
        <p:nvSpPr>
          <p:cNvPr id="2" name="Titolo 1"/>
          <p:cNvSpPr>
            <a:spLocks noGrp="1"/>
          </p:cNvSpPr>
          <p:nvPr>
            <p:ph type="ctrTitle"/>
          </p:nvPr>
        </p:nvSpPr>
        <p:spPr>
          <a:xfrm>
            <a:off x="-746235" y="-110359"/>
            <a:ext cx="9291145" cy="3276216"/>
          </a:xfrm>
        </p:spPr>
        <p:txBody>
          <a:bodyPr>
            <a:normAutofit/>
          </a:bodyPr>
          <a:lstStyle/>
          <a:p>
            <a:r>
              <a:rPr lang="it-IT" sz="9600" dirty="0">
                <a:latin typeface="Angsana New" panose="02020603050405020304" pitchFamily="18" charset="-34"/>
                <a:cs typeface="Angsana New" panose="02020603050405020304" pitchFamily="18" charset="-34"/>
              </a:rPr>
              <a:t>PROCESSO A FOSCA</a:t>
            </a:r>
          </a:p>
        </p:txBody>
      </p:sp>
    </p:spTree>
    <p:extLst>
      <p:ext uri="{BB962C8B-B14F-4D97-AF65-F5344CB8AC3E}">
        <p14:creationId xmlns:p14="http://schemas.microsoft.com/office/powerpoint/2010/main" val="17091560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31531"/>
            <a:ext cx="12192000" cy="6903532"/>
          </a:xfrm>
        </p:spPr>
      </p:pic>
      <p:sp>
        <p:nvSpPr>
          <p:cNvPr id="5" name="CasellaDiTesto 4"/>
          <p:cNvSpPr txBox="1"/>
          <p:nvPr/>
        </p:nvSpPr>
        <p:spPr>
          <a:xfrm>
            <a:off x="930166" y="788276"/>
            <a:ext cx="3531476" cy="1015663"/>
          </a:xfrm>
          <a:prstGeom prst="rect">
            <a:avLst/>
          </a:prstGeom>
          <a:noFill/>
        </p:spPr>
        <p:txBody>
          <a:bodyPr wrap="square" rtlCol="0">
            <a:spAutoFit/>
          </a:bodyPr>
          <a:lstStyle/>
          <a:p>
            <a:r>
              <a:rPr lang="it-IT" sz="6000" dirty="0">
                <a:latin typeface="Bernard MT Condensed" panose="02050806060905020404" pitchFamily="18" charset="0"/>
              </a:rPr>
              <a:t>FOSCA</a:t>
            </a:r>
            <a:r>
              <a:rPr lang="it-IT" sz="4400" dirty="0"/>
              <a:t> </a:t>
            </a:r>
          </a:p>
        </p:txBody>
      </p:sp>
    </p:spTree>
    <p:extLst>
      <p:ext uri="{BB962C8B-B14F-4D97-AF65-F5344CB8AC3E}">
        <p14:creationId xmlns:p14="http://schemas.microsoft.com/office/powerpoint/2010/main" val="3950604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rotWithShape="1">
          <a:blip r:embed="rId2">
            <a:extLst>
              <a:ext uri="{28A0092B-C50C-407E-A947-70E740481C1C}">
                <a14:useLocalDpi xmlns:a14="http://schemas.microsoft.com/office/drawing/2010/main" val="0"/>
              </a:ext>
            </a:extLst>
          </a:blip>
          <a:srcRect t="12641" r="176" b="12805"/>
          <a:stretch/>
        </p:blipFill>
        <p:spPr>
          <a:xfrm>
            <a:off x="-36935" y="-1669"/>
            <a:ext cx="12228935" cy="6859669"/>
          </a:xfrm>
        </p:spPr>
      </p:pic>
      <p:sp>
        <p:nvSpPr>
          <p:cNvPr id="5" name="CasellaDiTesto 4"/>
          <p:cNvSpPr txBox="1"/>
          <p:nvPr/>
        </p:nvSpPr>
        <p:spPr>
          <a:xfrm>
            <a:off x="0" y="5990897"/>
            <a:ext cx="5722883" cy="830997"/>
          </a:xfrm>
          <a:prstGeom prst="rect">
            <a:avLst/>
          </a:prstGeom>
          <a:noFill/>
        </p:spPr>
        <p:txBody>
          <a:bodyPr wrap="square" rtlCol="0">
            <a:spAutoFit/>
          </a:bodyPr>
          <a:lstStyle/>
          <a:p>
            <a:r>
              <a:rPr lang="it-IT" sz="4800" dirty="0">
                <a:latin typeface="Bernard MT Condensed" panose="02050806060905020404" pitchFamily="18" charset="0"/>
              </a:rPr>
              <a:t>FOSCA E GIORGIO</a:t>
            </a:r>
          </a:p>
        </p:txBody>
      </p:sp>
    </p:spTree>
    <p:extLst>
      <p:ext uri="{BB962C8B-B14F-4D97-AF65-F5344CB8AC3E}">
        <p14:creationId xmlns:p14="http://schemas.microsoft.com/office/powerpoint/2010/main" val="28625044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2985" y="91417"/>
            <a:ext cx="11884573" cy="6656223"/>
          </a:xfrm>
        </p:spPr>
        <p:txBody>
          <a:bodyPr>
            <a:normAutofit fontScale="92500" lnSpcReduction="10000"/>
          </a:bodyPr>
          <a:lstStyle/>
          <a:p>
            <a:pPr marL="0" indent="0">
              <a:buNone/>
            </a:pPr>
            <a:r>
              <a:rPr lang="it-IT" dirty="0">
                <a:latin typeface="Andalus" panose="02020603050405020304" pitchFamily="18" charset="-78"/>
                <a:cs typeface="Andalus" panose="02020603050405020304" pitchFamily="18" charset="-78"/>
              </a:rPr>
              <a:t>Il mio desiderio fu esaudito: conobbi finalmente Fosca.</a:t>
            </a:r>
          </a:p>
          <a:p>
            <a:pPr marL="0" indent="0">
              <a:buNone/>
            </a:pPr>
            <a:r>
              <a:rPr lang="it-IT" dirty="0">
                <a:latin typeface="Andalus" panose="02020603050405020304" pitchFamily="18" charset="-78"/>
                <a:cs typeface="Andalus" panose="02020603050405020304" pitchFamily="18" charset="-78"/>
              </a:rPr>
              <a:t>Un mattino mi recai per tempo alla casa del colonnello (vi pranzavamo tutti uniti e ad un’ora, ma per la colazione vi si andava ad ore diverse, alla spicciolata) e mi trovai solo con essa.</a:t>
            </a:r>
          </a:p>
          <a:p>
            <a:pPr marL="0" indent="0">
              <a:buNone/>
            </a:pPr>
            <a:r>
              <a:rPr lang="it-IT" dirty="0">
                <a:latin typeface="Andalus" panose="02020603050405020304" pitchFamily="18" charset="-78"/>
                <a:cs typeface="Andalus" panose="02020603050405020304" pitchFamily="18" charset="-78"/>
              </a:rPr>
              <a:t>Dio! Come esprimere colle parole la bruttezza orrenda di quella donna! Come vi sono beltà di cui è impossibile il dare una idea, così vi sono bruttezze che sfuggono ad ogni manifestazione, e tale era la sua. Né tanto era brutta per difetti di natura, per disarmonia di fattezze – </a:t>
            </a:r>
            <a:r>
              <a:rPr lang="it-IT" dirty="0" err="1">
                <a:latin typeface="Andalus" panose="02020603050405020304" pitchFamily="18" charset="-78"/>
                <a:cs typeface="Andalus" panose="02020603050405020304" pitchFamily="18" charset="-78"/>
              </a:rPr>
              <a:t>chè</a:t>
            </a:r>
            <a:r>
              <a:rPr lang="it-IT" dirty="0">
                <a:latin typeface="Andalus" panose="02020603050405020304" pitchFamily="18" charset="-78"/>
                <a:cs typeface="Andalus" panose="02020603050405020304" pitchFamily="18" charset="-78"/>
              </a:rPr>
              <a:t> anzi erano in parte regolari – quanto per una magrezza eccessiva, direi quasi inconcepibile a chi non la vide; per la rovina che il dolore fisico e le malattie avevano prodotto sulla sua persona ancora così giovine. Un lieve sforzo d’immaginazione poteva lasciarne travedere lo scheletro, gli zigomi e le ossa delle tempie avevano una sporgenza spaventosa, l’esiguità del suo collo formava un contrasto vivissimo colla grossezza della sua testa, di cui un ricco volume di capelli neri, folti, lunghissimi, quali non vidi mai in altra donna, aumentava ancora la sproporzione. Tutta la vita era ne’ suoi occhi che erano nerissimi, grandi, velati – occhi d’una beltà sorprendente. Non era possibile credere che ella avesse mai potuto essere stata bella, ma era evidente che la sua bruttezza era per la massima parte effetto della malattia.</a:t>
            </a:r>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27087586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26123" y="126124"/>
            <a:ext cx="11808373" cy="6731876"/>
          </a:xfrm>
        </p:spPr>
        <p:txBody>
          <a:bodyPr>
            <a:normAutofit fontScale="92500" lnSpcReduction="20000"/>
          </a:bodyPr>
          <a:lstStyle/>
          <a:p>
            <a:pPr marL="0" indent="0">
              <a:buNone/>
            </a:pPr>
            <a:r>
              <a:rPr lang="it-IT" sz="3300" dirty="0">
                <a:latin typeface="Andalus" panose="02020603050405020304" pitchFamily="18" charset="-78"/>
                <a:cs typeface="Andalus" panose="02020603050405020304" pitchFamily="18" charset="-78"/>
              </a:rPr>
              <a:t>Nella sera di quel giorno medesimo ricevetti una visita del dottore che aveva conosciuto in sua casa.</a:t>
            </a:r>
          </a:p>
          <a:p>
            <a:pPr marL="0" indent="0">
              <a:buNone/>
            </a:pPr>
            <a:r>
              <a:rPr lang="it-IT" sz="3300" dirty="0">
                <a:latin typeface="Andalus" panose="02020603050405020304" pitchFamily="18" charset="-78"/>
                <a:cs typeface="Andalus" panose="02020603050405020304" pitchFamily="18" charset="-78"/>
              </a:rPr>
              <a:t>&lt;&lt;Devo parlarvi premurosamente d’una cosa che vi riguarda&gt;&gt; </a:t>
            </a:r>
            <a:r>
              <a:rPr lang="it-IT" sz="3300" dirty="0" err="1">
                <a:latin typeface="Andalus" panose="02020603050405020304" pitchFamily="18" charset="-78"/>
                <a:cs typeface="Andalus" panose="02020603050405020304" pitchFamily="18" charset="-78"/>
              </a:rPr>
              <a:t>diss’egli</a:t>
            </a:r>
            <a:r>
              <a:rPr lang="it-IT" sz="3300" dirty="0">
                <a:latin typeface="Andalus" panose="02020603050405020304" pitchFamily="18" charset="-78"/>
                <a:cs typeface="Andalus" panose="02020603050405020304" pitchFamily="18" charset="-78"/>
              </a:rPr>
              <a:t> entrando e sedendosi. &lt;&lt;Vi prego anzitutto a non tacciarmi d’indiscrezione se, mio malgrado, sono venuto a conoscenza d’un segreto del vostro cuore – dico del vostro cuore tanto per modo di esprimermi- e se ho voluto accettare un mandato che in altre circostanze avrei rifiutato volentieri; comprenderete fra poco che era mio dovere di farlo.&gt;&gt;</a:t>
            </a:r>
          </a:p>
          <a:p>
            <a:pPr marL="0" indent="0">
              <a:buNone/>
            </a:pPr>
            <a:r>
              <a:rPr lang="it-IT" sz="3300" dirty="0">
                <a:latin typeface="Andalus" panose="02020603050405020304" pitchFamily="18" charset="-78"/>
                <a:cs typeface="Andalus" panose="02020603050405020304" pitchFamily="18" charset="-78"/>
              </a:rPr>
              <a:t>&lt;&lt; Dite, dite&gt;&gt; esclamai io ansiosamente.</a:t>
            </a:r>
          </a:p>
          <a:p>
            <a:pPr marL="0" indent="0">
              <a:buNone/>
            </a:pPr>
            <a:r>
              <a:rPr lang="it-IT" sz="3300" dirty="0">
                <a:latin typeface="Andalus" panose="02020603050405020304" pitchFamily="18" charset="-78"/>
                <a:cs typeface="Andalus" panose="02020603050405020304" pitchFamily="18" charset="-78"/>
              </a:rPr>
              <a:t>&lt;&lt;Ecco, mi spiegherò con poche parole, abbiamo il tempo misurato. La signora Fosca, la cui salvezza è  in questo momento assai dubbia, mi ha raccontato ieri quanto è  successo tra lei e voi – è una confidenza che ella mia ha fatto spontaneamente. Voi avete respinto il suo affetto- né ciò mi fa meraviglia, né credo che io avrei fatto diversamente – pure questo rifiuto ha bastato andare uno sviluppo decisivo alla sua infermità. Quella donna si lascia morire per voi… &gt;&gt;</a:t>
            </a:r>
          </a:p>
          <a:p>
            <a:endParaRPr lang="it-IT" dirty="0"/>
          </a:p>
          <a:p>
            <a:pPr marL="0" indent="0">
              <a:buNone/>
            </a:pPr>
            <a:endParaRPr lang="it-IT" dirty="0"/>
          </a:p>
        </p:txBody>
      </p:sp>
    </p:spTree>
    <p:extLst>
      <p:ext uri="{BB962C8B-B14F-4D97-AF65-F5344CB8AC3E}">
        <p14:creationId xmlns:p14="http://schemas.microsoft.com/office/powerpoint/2010/main" val="32152845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rotWithShape="1">
          <a:blip r:embed="rId2">
            <a:extLst>
              <a:ext uri="{28A0092B-C50C-407E-A947-70E740481C1C}">
                <a14:useLocalDpi xmlns:a14="http://schemas.microsoft.com/office/drawing/2010/main" val="0"/>
              </a:ext>
            </a:extLst>
          </a:blip>
          <a:srcRect l="12866" t="-515" r="13182" b="-52"/>
          <a:stretch/>
        </p:blipFill>
        <p:spPr>
          <a:xfrm>
            <a:off x="1604718" y="0"/>
            <a:ext cx="8965405" cy="6858000"/>
          </a:xfrm>
          <a:prstGeom prst="rect">
            <a:avLst/>
          </a:prstGeom>
          <a:ln>
            <a:noFill/>
          </a:ln>
          <a:effectLst>
            <a:softEdge rad="112500"/>
          </a:effectLst>
        </p:spPr>
      </p:pic>
    </p:spTree>
    <p:extLst>
      <p:ext uri="{BB962C8B-B14F-4D97-AF65-F5344CB8AC3E}">
        <p14:creationId xmlns:p14="http://schemas.microsoft.com/office/powerpoint/2010/main" val="421274070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9186" y="236483"/>
            <a:ext cx="11164614" cy="5940480"/>
          </a:xfrm>
        </p:spPr>
        <p:txBody>
          <a:bodyPr/>
          <a:lstStyle/>
          <a:p>
            <a:pPr marL="0" indent="0">
              <a:buNone/>
            </a:pPr>
            <a:r>
              <a:rPr lang="it-IT" sz="4400" dirty="0">
                <a:latin typeface="Andalus" panose="02020603050405020304" pitchFamily="18" charset="-78"/>
                <a:cs typeface="Andalus" panose="02020603050405020304" pitchFamily="18" charset="-78"/>
              </a:rPr>
              <a:t>Mi rivolsi, e rimasi come fulminato: era Fosca.</a:t>
            </a:r>
          </a:p>
          <a:p>
            <a:pPr marL="0" indent="0">
              <a:buNone/>
            </a:pPr>
            <a:r>
              <a:rPr lang="it-IT" sz="4400" dirty="0">
                <a:latin typeface="Andalus" panose="02020603050405020304" pitchFamily="18" charset="-78"/>
                <a:cs typeface="Andalus" panose="02020603050405020304" pitchFamily="18" charset="-78"/>
              </a:rPr>
              <a:t>Essa venne a sedersi vicino a me senza parlare. I suoi capelli erano scomposti, le sue fattezze orribilmente alterate, il pallore del suo volto cadaverico. Gli occhi di tutti i passeggeri si diressero verso di lei con aria mista di compassione, di spavento e di meraviglia. Io stesso non l’aveva mai veduta sotto un aspetto sì spaventoso.</a:t>
            </a:r>
          </a:p>
          <a:p>
            <a:endParaRPr lang="it-IT" dirty="0"/>
          </a:p>
        </p:txBody>
      </p:sp>
    </p:spTree>
    <p:extLst>
      <p:ext uri="{BB962C8B-B14F-4D97-AF65-F5344CB8AC3E}">
        <p14:creationId xmlns:p14="http://schemas.microsoft.com/office/powerpoint/2010/main" val="3098034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0" y="0"/>
            <a:ext cx="12192000" cy="6858000"/>
          </a:xfrm>
        </p:spPr>
        <p:txBody>
          <a:bodyPr/>
          <a:lstStyle/>
          <a:p>
            <a:pPr marL="0" indent="0">
              <a:buNone/>
            </a:pPr>
            <a:r>
              <a:rPr lang="it-IT" sz="3200" dirty="0">
                <a:latin typeface="Andalus" panose="02020603050405020304" pitchFamily="18" charset="-78"/>
                <a:cs typeface="Andalus" panose="02020603050405020304" pitchFamily="18" charset="-78"/>
              </a:rPr>
              <a:t>&lt;&lt;Ma che cosa pretendete da me?&gt;&gt;</a:t>
            </a:r>
          </a:p>
          <a:p>
            <a:pPr marL="0" indent="0">
              <a:buNone/>
            </a:pPr>
            <a:r>
              <a:rPr lang="it-IT" sz="3200" dirty="0">
                <a:latin typeface="Andalus" panose="02020603050405020304" pitchFamily="18" charset="-78"/>
                <a:cs typeface="Andalus" panose="02020603050405020304" pitchFamily="18" charset="-78"/>
              </a:rPr>
              <a:t>&lt;&lt;Nulla.&gt;&gt;</a:t>
            </a:r>
          </a:p>
          <a:p>
            <a:pPr marL="0" indent="0">
              <a:buNone/>
            </a:pPr>
            <a:r>
              <a:rPr lang="it-IT" sz="3200" dirty="0">
                <a:latin typeface="Andalus" panose="02020603050405020304" pitchFamily="18" charset="-78"/>
                <a:cs typeface="Andalus" panose="02020603050405020304" pitchFamily="18" charset="-78"/>
              </a:rPr>
              <a:t>&lt;&lt;Perché mi avete seguito?&gt;&gt;</a:t>
            </a:r>
          </a:p>
          <a:p>
            <a:pPr marL="0" indent="0">
              <a:buNone/>
            </a:pPr>
            <a:r>
              <a:rPr lang="it-IT" sz="3200" dirty="0">
                <a:latin typeface="Andalus" panose="02020603050405020304" pitchFamily="18" charset="-78"/>
                <a:cs typeface="Andalus" panose="02020603050405020304" pitchFamily="18" charset="-78"/>
              </a:rPr>
              <a:t>&lt;&lt;Ve l’ho detto.&gt;&gt;</a:t>
            </a:r>
          </a:p>
          <a:p>
            <a:pPr marL="0" indent="0">
              <a:buNone/>
            </a:pPr>
            <a:r>
              <a:rPr lang="it-IT" sz="3200" dirty="0">
                <a:latin typeface="Andalus" panose="02020603050405020304" pitchFamily="18" charset="-78"/>
                <a:cs typeface="Andalus" panose="02020603050405020304" pitchFamily="18" charset="-78"/>
              </a:rPr>
              <a:t>&lt;&lt;Ma io non vi amo, dovete pure avvedervene.&gt;&gt;</a:t>
            </a:r>
          </a:p>
          <a:p>
            <a:pPr marL="0" indent="0">
              <a:buNone/>
            </a:pPr>
            <a:r>
              <a:rPr lang="it-IT" sz="3200" dirty="0">
                <a:latin typeface="Andalus" panose="02020603050405020304" pitchFamily="18" charset="-78"/>
                <a:cs typeface="Andalus" panose="02020603050405020304" pitchFamily="18" charset="-78"/>
              </a:rPr>
              <a:t>&lt;&lt;Non importa, vi amo io.&gt;&gt;</a:t>
            </a:r>
          </a:p>
          <a:p>
            <a:pPr marL="0" indent="0">
              <a:buNone/>
            </a:pPr>
            <a:r>
              <a:rPr lang="it-IT" sz="3200" dirty="0">
                <a:latin typeface="Andalus" panose="02020603050405020304" pitchFamily="18" charset="-78"/>
                <a:cs typeface="Andalus" panose="02020603050405020304" pitchFamily="18" charset="-78"/>
              </a:rPr>
              <a:t>&lt;&lt;Non avete pensato a cosa vi condurrà questa ostinazione?&gt;&gt;</a:t>
            </a:r>
          </a:p>
          <a:p>
            <a:pPr marL="0" indent="0">
              <a:buNone/>
            </a:pPr>
            <a:r>
              <a:rPr lang="it-IT" sz="3200" dirty="0">
                <a:latin typeface="Andalus" panose="02020603050405020304" pitchFamily="18" charset="-78"/>
                <a:cs typeface="Andalus" panose="02020603050405020304" pitchFamily="18" charset="-78"/>
              </a:rPr>
              <a:t>&lt;&lt;Non posso avere altro pensiero che il vostro.&gt;&gt;</a:t>
            </a:r>
          </a:p>
          <a:p>
            <a:pPr marL="0" indent="0">
              <a:buNone/>
            </a:pPr>
            <a:r>
              <a:rPr lang="it-IT" sz="3200" dirty="0">
                <a:latin typeface="Andalus" panose="02020603050405020304" pitchFamily="18" charset="-78"/>
                <a:cs typeface="Andalus" panose="02020603050405020304" pitchFamily="18" charset="-78"/>
              </a:rPr>
              <a:t>&lt;&lt;La vostra salute v’impedirà di seguirmi, non avrete forza di giungere fino a Milano.&gt;&gt;</a:t>
            </a:r>
          </a:p>
          <a:p>
            <a:pPr marL="0" indent="0">
              <a:buNone/>
            </a:pPr>
            <a:r>
              <a:rPr lang="it-IT" sz="3200" dirty="0">
                <a:latin typeface="Andalus" panose="02020603050405020304" pitchFamily="18" charset="-78"/>
                <a:cs typeface="Andalus" panose="02020603050405020304" pitchFamily="18" charset="-78"/>
              </a:rPr>
              <a:t>&lt;&lt;Ebbene, morrò per via.&gt;&gt;</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8340212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68013" y="110358"/>
            <a:ext cx="11461531" cy="6747641"/>
          </a:xfrm>
        </p:spPr>
        <p:txBody>
          <a:bodyPr>
            <a:noAutofit/>
          </a:bodyPr>
          <a:lstStyle/>
          <a:p>
            <a:pPr marL="0" indent="0">
              <a:buNone/>
            </a:pPr>
            <a:r>
              <a:rPr lang="it-IT" dirty="0">
                <a:latin typeface="Andalus" panose="02020603050405020304" pitchFamily="18" charset="-78"/>
                <a:cs typeface="Andalus" panose="02020603050405020304" pitchFamily="18" charset="-78"/>
              </a:rPr>
              <a:t>Tacemmo entrambi per un istante.</a:t>
            </a:r>
          </a:p>
          <a:p>
            <a:pPr marL="0" indent="0">
              <a:buNone/>
            </a:pPr>
            <a:r>
              <a:rPr lang="it-IT" dirty="0">
                <a:latin typeface="Andalus" panose="02020603050405020304" pitchFamily="18" charset="-78"/>
                <a:cs typeface="Andalus" panose="02020603050405020304" pitchFamily="18" charset="-78"/>
              </a:rPr>
              <a:t>&lt;&lt; Avete però un mezzo&gt;&gt;ripigliò ella con calma, e senza distogliere gli occhi dalla fiamma che stava affissando &lt;&lt;per sottrarvi alle mie minacce.&gt;&gt;</a:t>
            </a:r>
          </a:p>
          <a:p>
            <a:pPr marL="0" indent="0">
              <a:buNone/>
            </a:pPr>
            <a:r>
              <a:rPr lang="it-IT" dirty="0">
                <a:latin typeface="Andalus" panose="02020603050405020304" pitchFamily="18" charset="-78"/>
                <a:cs typeface="Andalus" panose="02020603050405020304" pitchFamily="18" charset="-78"/>
              </a:rPr>
              <a:t>&lt;&lt;Quale?&gt;&gt;</a:t>
            </a:r>
          </a:p>
          <a:p>
            <a:pPr marL="0" indent="0">
              <a:buNone/>
            </a:pPr>
            <a:r>
              <a:rPr lang="it-IT" dirty="0">
                <a:latin typeface="Andalus" panose="02020603050405020304" pitchFamily="18" charset="-78"/>
                <a:cs typeface="Andalus" panose="02020603050405020304" pitchFamily="18" charset="-78"/>
              </a:rPr>
              <a:t>&lt;&lt;Uccidetemi.&gt;&gt;</a:t>
            </a:r>
          </a:p>
          <a:p>
            <a:pPr marL="0" indent="0">
              <a:buNone/>
            </a:pPr>
            <a:r>
              <a:rPr lang="it-IT" dirty="0">
                <a:latin typeface="Andalus" panose="02020603050405020304" pitchFamily="18" charset="-78"/>
                <a:cs typeface="Andalus" panose="02020603050405020304" pitchFamily="18" charset="-78"/>
              </a:rPr>
              <a:t>&lt;&lt;Uccidervi? Che insensatezza! Ma voi sapete che non s’uccide una persona impunemente, né senza motivi. Se mi aveste detto ciò a quindici anni, vi avrei trovato qualche cosa di nuovo, di romantico, di commovente, ma ora! E perché dovrei uccidervi? Perché non vi posso amare? Che colpa ne ho io se il mio cuore non può sentir nulla per voi?&gt;&gt;</a:t>
            </a:r>
          </a:p>
          <a:p>
            <a:pPr marL="0" indent="0">
              <a:buNone/>
            </a:pPr>
            <a:r>
              <a:rPr lang="it-IT" dirty="0">
                <a:latin typeface="Andalus" panose="02020603050405020304" pitchFamily="18" charset="-78"/>
                <a:cs typeface="Andalus" panose="02020603050405020304" pitchFamily="18" charset="-78"/>
              </a:rPr>
              <a:t>&lt;&lt;Il vostro cuore!&gt;&gt;  </a:t>
            </a:r>
            <a:r>
              <a:rPr lang="it-IT" dirty="0" err="1">
                <a:latin typeface="Andalus" panose="02020603050405020304" pitchFamily="18" charset="-78"/>
                <a:cs typeface="Andalus" panose="02020603050405020304" pitchFamily="18" charset="-78"/>
              </a:rPr>
              <a:t>diss’ella</a:t>
            </a:r>
            <a:r>
              <a:rPr lang="it-IT" dirty="0">
                <a:latin typeface="Andalus" panose="02020603050405020304" pitchFamily="18" charset="-78"/>
                <a:cs typeface="Andalus" panose="02020603050405020304" pitchFamily="18" charset="-78"/>
              </a:rPr>
              <a:t> &lt;&lt;Non appellatevi al vostro cuore. Conosco questa ipocrisia delle passioni, l’ho esperimentata. Il nostro cuore non è l’amore. Se il mio volto fosse stato meno brutto, se io avessi potuto correggere le linee del mio naso, della mia bocca, della mia fronte, conseguire un poco della freschezza e della pinguedine dell’infima donna del volgo, voi stesso, voi mi avreste adorato. L’amicizia è bontà, ma l’amore non è che bellezza&gt;&gt; </a:t>
            </a:r>
            <a:r>
              <a:rPr lang="it-IT" dirty="0"/>
              <a:t> </a:t>
            </a:r>
          </a:p>
          <a:p>
            <a:endParaRPr lang="it-IT" sz="1200" dirty="0"/>
          </a:p>
        </p:txBody>
      </p:sp>
    </p:spTree>
    <p:extLst>
      <p:ext uri="{BB962C8B-B14F-4D97-AF65-F5344CB8AC3E}">
        <p14:creationId xmlns:p14="http://schemas.microsoft.com/office/powerpoint/2010/main" val="137271939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3421" y="0"/>
            <a:ext cx="11180379" cy="6858000"/>
          </a:xfrm>
        </p:spPr>
        <p:txBody>
          <a:bodyPr/>
          <a:lstStyle/>
          <a:p>
            <a:pPr marL="0" indent="0">
              <a:buNone/>
            </a:pPr>
            <a:r>
              <a:rPr lang="it-IT" sz="3600" dirty="0">
                <a:latin typeface="Andalus" panose="02020603050405020304" pitchFamily="18" charset="-78"/>
                <a:cs typeface="Andalus" panose="02020603050405020304" pitchFamily="18" charset="-78"/>
              </a:rPr>
              <a:t>Io non so cosa avvenisse di me in quell’istante. Il mio respiro si arrestò, le mie vene parvero scoppiare, il mio cuore schiantarsi; una tenebra mi passò davanti agli occhi, i miei muscoli si contrassero con uno spasimo atroce, brancicai un momento come per affermarmi a qualche cosa, proruppi in un urlo acuto, disperato, straziante, quale non aveva inteso mai uscire da petto umano, se non fosse da quello di Fosca, e caddi fra le braccia del dottore che era accorso in mio aiuto.</a:t>
            </a:r>
          </a:p>
          <a:p>
            <a:pPr marL="0" indent="0">
              <a:buNone/>
            </a:pPr>
            <a:r>
              <a:rPr lang="it-IT" sz="3600" dirty="0">
                <a:latin typeface="Andalus" panose="02020603050405020304" pitchFamily="18" charset="-78"/>
                <a:cs typeface="Andalus" panose="02020603050405020304" pitchFamily="18" charset="-78"/>
              </a:rPr>
              <a:t>Quella infermità terribile per cui aveva provato tanto orrore mi aveva colto in quell’istante; la malattia di Fosca si era trasfusa in me.</a:t>
            </a:r>
          </a:p>
          <a:p>
            <a:pPr marL="0" indent="0">
              <a:buNone/>
            </a:pPr>
            <a:endParaRPr lang="it-IT" dirty="0"/>
          </a:p>
        </p:txBody>
      </p:sp>
    </p:spTree>
    <p:extLst>
      <p:ext uri="{BB962C8B-B14F-4D97-AF65-F5344CB8AC3E}">
        <p14:creationId xmlns:p14="http://schemas.microsoft.com/office/powerpoint/2010/main" val="12539460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3421" y="299545"/>
            <a:ext cx="11839903" cy="5909310"/>
          </a:xfrm>
          <a:prstGeom prst="rect">
            <a:avLst/>
          </a:prstGeom>
          <a:noFill/>
        </p:spPr>
        <p:txBody>
          <a:bodyPr wrap="square" rtlCol="0">
            <a:spAutoFit/>
          </a:bodyPr>
          <a:lstStyle/>
          <a:p>
            <a:r>
              <a:rPr lang="it-IT" dirty="0"/>
              <a:t>PRO secondo me Fosca è un modello di ispirazione perché è in grado di affrontare discorsi e conversazioni che le permettono di instaurare relazioni nonostante la malattia.</a:t>
            </a:r>
          </a:p>
          <a:p>
            <a:r>
              <a:rPr lang="it-IT" dirty="0"/>
              <a:t>CONTRO: secondo me, invece, Fosca non è in grado intraprendere una relazione perché la malattia influisce troppo sulle sue azioni portando le persone a frequentarla solo per pena.</a:t>
            </a:r>
          </a:p>
          <a:p>
            <a:r>
              <a:rPr lang="it-IT" dirty="0"/>
              <a:t>PRO: devi anche tener conto che è malata…</a:t>
            </a:r>
          </a:p>
          <a:p>
            <a:r>
              <a:rPr lang="it-IT" dirty="0"/>
              <a:t>CONTRO: e se non fosse realmente malata? Ma se fosse solo una convinzione che è aumentata nel tempo?</a:t>
            </a:r>
          </a:p>
          <a:p>
            <a:r>
              <a:rPr lang="it-IT" dirty="0"/>
              <a:t>PRO: Fosca ha vissuto esperienze traumatiche che l’hanno segnata molto, come il tradimento da parte del marito e la perdita del figlio.</a:t>
            </a:r>
          </a:p>
          <a:p>
            <a:r>
              <a:rPr lang="it-IT" dirty="0"/>
              <a:t>CONTRO: nessuno di noi ha una vita perfetta e senza problemi, ma sta alle persone riuscire a superare gli ostacoli, mettere tutto da parte e andare avanti, senza che questi problemi prendano il sopravvento.</a:t>
            </a:r>
          </a:p>
          <a:p>
            <a:r>
              <a:rPr lang="it-IT" dirty="0"/>
              <a:t>PRO: tu però stai parlando da persona sana: non puoi realmente capire come ci si sente…</a:t>
            </a:r>
          </a:p>
          <a:p>
            <a:r>
              <a:rPr lang="it-IT" dirty="0"/>
              <a:t>CONTRO: se sai di non essere sana non intraprendi una relazione!</a:t>
            </a:r>
          </a:p>
          <a:p>
            <a:r>
              <a:rPr lang="it-IT" dirty="0"/>
              <a:t>PRO: Giorgio, essendo l’elemento più forte della coppia, avrebbe dovuto cercare di mantenere le distanze senza assecondarla e illuderla.</a:t>
            </a:r>
          </a:p>
          <a:p>
            <a:r>
              <a:rPr lang="it-IT" dirty="0"/>
              <a:t>CONTRO: bisogna però considerare che Giorgio è stato forzato dal medico a stare con Fosca!</a:t>
            </a:r>
          </a:p>
          <a:p>
            <a:r>
              <a:rPr lang="it-IT" dirty="0"/>
              <a:t>PRO: ci sono altri modi per stare con una persona: non devi per forza assecondarla e illuderla.</a:t>
            </a:r>
          </a:p>
          <a:p>
            <a:r>
              <a:rPr lang="it-IT" dirty="0"/>
              <a:t>CONTRO: Fosca avrebbe dovuto capire che, a causa della sua bruttezza e della sua «presunta malattia», non avrebbe potuto obbligare Giorgio a stare con lei.</a:t>
            </a:r>
          </a:p>
          <a:p>
            <a:r>
              <a:rPr lang="it-IT" dirty="0"/>
              <a:t>PRO: non puoi biasimare Fosca per i suoi sentimenti, dal momento che non ha quasi più avuto nessun contatto fisico con altri uomini dopo suo marito.</a:t>
            </a:r>
          </a:p>
          <a:p>
            <a:r>
              <a:rPr lang="it-IT" dirty="0"/>
              <a:t>CONTRO: secondo me i suoi sentimenti non possono giustificare i suoi comportamenti, che a mio parere sono egoistici.</a:t>
            </a:r>
          </a:p>
        </p:txBody>
      </p:sp>
    </p:spTree>
    <p:extLst>
      <p:ext uri="{BB962C8B-B14F-4D97-AF65-F5344CB8AC3E}">
        <p14:creationId xmlns:p14="http://schemas.microsoft.com/office/powerpoint/2010/main" val="1573496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Segnaposto contenuto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7463" y="141889"/>
            <a:ext cx="9837682" cy="6546530"/>
          </a:xfrm>
        </p:spPr>
      </p:pic>
      <p:sp>
        <p:nvSpPr>
          <p:cNvPr id="7" name="CasellaDiTesto 6"/>
          <p:cNvSpPr txBox="1"/>
          <p:nvPr/>
        </p:nvSpPr>
        <p:spPr>
          <a:xfrm>
            <a:off x="1198179" y="141889"/>
            <a:ext cx="9191295" cy="646331"/>
          </a:xfrm>
          <a:prstGeom prst="rect">
            <a:avLst/>
          </a:prstGeom>
          <a:noFill/>
        </p:spPr>
        <p:txBody>
          <a:bodyPr wrap="square" rtlCol="0">
            <a:spAutoFit/>
          </a:bodyPr>
          <a:lstStyle/>
          <a:p>
            <a:r>
              <a:rPr lang="it-IT" sz="3600" dirty="0">
                <a:latin typeface="Bernard MT Condensed" panose="02050806060905020404" pitchFamily="18" charset="0"/>
              </a:rPr>
              <a:t>IGINO UGO TARCHETTI</a:t>
            </a:r>
          </a:p>
        </p:txBody>
      </p:sp>
    </p:spTree>
    <p:extLst>
      <p:ext uri="{BB962C8B-B14F-4D97-AF65-F5344CB8AC3E}">
        <p14:creationId xmlns:p14="http://schemas.microsoft.com/office/powerpoint/2010/main" val="32919574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434662" y="331075"/>
            <a:ext cx="6621518" cy="369332"/>
          </a:xfrm>
          <a:prstGeom prst="rect">
            <a:avLst/>
          </a:prstGeom>
          <a:noFill/>
        </p:spPr>
        <p:txBody>
          <a:bodyPr wrap="square" rtlCol="0">
            <a:spAutoFit/>
          </a:bodyPr>
          <a:lstStyle/>
          <a:p>
            <a:pPr algn="ctr"/>
            <a:r>
              <a:rPr lang="it-IT" dirty="0"/>
              <a:t>. </a:t>
            </a:r>
          </a:p>
        </p:txBody>
      </p:sp>
      <p:sp>
        <p:nvSpPr>
          <p:cNvPr id="3" name="Rettangolo 2"/>
          <p:cNvSpPr/>
          <p:nvPr/>
        </p:nvSpPr>
        <p:spPr>
          <a:xfrm>
            <a:off x="2422142" y="875762"/>
            <a:ext cx="6721858" cy="4401205"/>
          </a:xfrm>
          <a:prstGeom prst="rect">
            <a:avLst/>
          </a:prstGeom>
        </p:spPr>
        <p:txBody>
          <a:bodyPr wrap="square">
            <a:spAutoFit/>
          </a:bodyPr>
          <a:lstStyle/>
          <a:p>
            <a:pPr algn="ctr"/>
            <a:r>
              <a:rPr lang="it-IT" sz="2800" b="1" dirty="0"/>
              <a:t>Fosca è una donna su cui la bruttezza fisica</a:t>
            </a:r>
          </a:p>
          <a:p>
            <a:pPr algn="ctr"/>
            <a:r>
              <a:rPr lang="it-IT" sz="2800" b="1" dirty="0"/>
              <a:t> (o meglio: il fatto di non corrispondere ai canoni estetici dell’epoca in cui si trova a vivere) ha lavorato nel profondo della sua personalità, rendendola decisamente atipica nel suo modo di relazionarsi con gli altri.</a:t>
            </a:r>
          </a:p>
          <a:p>
            <a:pPr algn="ctr"/>
            <a:r>
              <a:rPr lang="it-IT" sz="2800" b="1" dirty="0"/>
              <a:t>Questa sua complessità, tuttavia, è proprio ciò che la rende unica: unica perché «diversa» e, perciò, profondamente VERA.</a:t>
            </a:r>
            <a:endParaRPr lang="it-IT" sz="2800" dirty="0"/>
          </a:p>
        </p:txBody>
      </p:sp>
      <p:sp>
        <p:nvSpPr>
          <p:cNvPr id="4" name="CasellaDiTesto 3"/>
          <p:cNvSpPr txBox="1"/>
          <p:nvPr/>
        </p:nvSpPr>
        <p:spPr>
          <a:xfrm>
            <a:off x="9921784" y="5801711"/>
            <a:ext cx="771943" cy="523220"/>
          </a:xfrm>
          <a:prstGeom prst="rect">
            <a:avLst/>
          </a:prstGeom>
          <a:noFill/>
        </p:spPr>
        <p:txBody>
          <a:bodyPr wrap="none" rtlCol="0">
            <a:spAutoFit/>
          </a:bodyPr>
          <a:lstStyle/>
          <a:p>
            <a:pPr algn="r"/>
            <a:r>
              <a:rPr lang="it-IT" sz="2800" b="1" dirty="0"/>
              <a:t>5AC</a:t>
            </a:r>
          </a:p>
        </p:txBody>
      </p:sp>
    </p:spTree>
    <p:extLst>
      <p:ext uri="{BB962C8B-B14F-4D97-AF65-F5344CB8AC3E}">
        <p14:creationId xmlns:p14="http://schemas.microsoft.com/office/powerpoint/2010/main" val="1646550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4137" y="299545"/>
            <a:ext cx="10988565" cy="6448096"/>
          </a:xfrm>
        </p:spPr>
        <p:txBody>
          <a:bodyPr>
            <a:normAutofit fontScale="92500" lnSpcReduction="10000"/>
          </a:bodyPr>
          <a:lstStyle/>
          <a:p>
            <a:pPr marL="0" indent="0" algn="ctr" fontAlgn="base">
              <a:buNone/>
            </a:pPr>
            <a:r>
              <a:rPr lang="it-IT" sz="5400" i="1" dirty="0"/>
              <a:t>Canto le ebbrezze dei bagni d'azzurro,</a:t>
            </a:r>
          </a:p>
          <a:p>
            <a:pPr marL="0" indent="0" algn="ctr" fontAlgn="base">
              <a:buNone/>
            </a:pPr>
            <a:r>
              <a:rPr lang="it-IT" sz="5400" i="1" dirty="0"/>
              <a:t>e l'Ideale che annega nel fango...</a:t>
            </a:r>
          </a:p>
          <a:p>
            <a:pPr marL="0" indent="0" algn="ctr" fontAlgn="base">
              <a:buNone/>
            </a:pPr>
            <a:r>
              <a:rPr lang="it-IT" sz="5400" i="1" dirty="0"/>
              <a:t>Non irrider, fratello, al mio sussurro,</a:t>
            </a:r>
          </a:p>
          <a:p>
            <a:pPr marL="0" indent="0" algn="ctr" fontAlgn="base">
              <a:buNone/>
            </a:pPr>
            <a:r>
              <a:rPr lang="it-IT" sz="5400" i="1" dirty="0"/>
              <a:t>se qualche volta piango:</a:t>
            </a:r>
          </a:p>
          <a:p>
            <a:pPr marL="0" indent="0" algn="ctr" fontAlgn="base">
              <a:buNone/>
            </a:pPr>
            <a:r>
              <a:rPr lang="it-IT" sz="5400" i="1" dirty="0"/>
              <a:t>giacché più del mio pallido demone,</a:t>
            </a:r>
          </a:p>
          <a:p>
            <a:pPr marL="0" indent="0" algn="ctr" fontAlgn="base">
              <a:buNone/>
            </a:pPr>
            <a:r>
              <a:rPr lang="it-IT" sz="5400" i="1" dirty="0"/>
              <a:t>odio il minio e la maschera al pensiero,</a:t>
            </a:r>
          </a:p>
          <a:p>
            <a:pPr marL="0" indent="0" algn="ctr" fontAlgn="base">
              <a:buNone/>
            </a:pPr>
            <a:r>
              <a:rPr lang="it-IT" sz="5400" i="1" dirty="0"/>
              <a:t>giacché canto una misera canzone,</a:t>
            </a:r>
          </a:p>
          <a:p>
            <a:pPr marL="0" indent="0" algn="ctr" fontAlgn="base">
              <a:buNone/>
            </a:pPr>
            <a:r>
              <a:rPr lang="it-IT" sz="5400" i="1" dirty="0"/>
              <a:t>ma canto il vero!</a:t>
            </a:r>
          </a:p>
          <a:p>
            <a:pPr marL="0" indent="0" algn="r" fontAlgn="base">
              <a:buNone/>
            </a:pPr>
            <a:r>
              <a:rPr lang="it-IT" sz="1900" dirty="0"/>
              <a:t>EMILIO PRAGA</a:t>
            </a:r>
          </a:p>
        </p:txBody>
      </p:sp>
    </p:spTree>
    <p:extLst>
      <p:ext uri="{BB962C8B-B14F-4D97-AF65-F5344CB8AC3E}">
        <p14:creationId xmlns:p14="http://schemas.microsoft.com/office/powerpoint/2010/main" val="394380933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72965" y="0"/>
            <a:ext cx="10357946" cy="5632311"/>
          </a:xfrm>
          <a:prstGeom prst="rect">
            <a:avLst/>
          </a:prstGeom>
          <a:noFill/>
        </p:spPr>
        <p:txBody>
          <a:bodyPr wrap="square" rtlCol="0">
            <a:spAutoFit/>
          </a:bodyPr>
          <a:lstStyle/>
          <a:p>
            <a:r>
              <a:rPr lang="it-IT" i="1" dirty="0"/>
              <a:t>Il romanzo che vogliamo presentarvi oggi è ‘Fosca’, un’opera di Igino Ugo </a:t>
            </a:r>
            <a:r>
              <a:rPr lang="it-IT" i="1" dirty="0" err="1"/>
              <a:t>Tarchetti</a:t>
            </a:r>
            <a:r>
              <a:rPr lang="it-IT" i="1" dirty="0"/>
              <a:t> pubblicata nel 1869.</a:t>
            </a:r>
          </a:p>
          <a:p>
            <a:r>
              <a:rPr lang="it-IT" i="1" dirty="0" err="1"/>
              <a:t>Tarchetti</a:t>
            </a:r>
            <a:r>
              <a:rPr lang="it-IT" i="1" dirty="0"/>
              <a:t> nasce in Piemonte nel 1839; si trasferirà in seguito nella città di Milano, dove verrà a contatto con molti personaggi importanti dell’epoca; aderisce alla corrente artistica della Scapigliatura, che deve il suo nome a un romanzo scritto da </a:t>
            </a:r>
            <a:r>
              <a:rPr lang="it-IT" i="1" dirty="0" err="1"/>
              <a:t>Cletto</a:t>
            </a:r>
            <a:r>
              <a:rPr lang="it-IT" i="1" dirty="0"/>
              <a:t> Arrighi nel 1857: ‘La Scapigliatura e il 6 febbraio’.</a:t>
            </a:r>
          </a:p>
          <a:p>
            <a:endParaRPr lang="it-IT" i="1" dirty="0"/>
          </a:p>
          <a:p>
            <a:endParaRPr lang="it-IT" i="1" dirty="0"/>
          </a:p>
          <a:p>
            <a:r>
              <a:rPr lang="it-IT" i="1" dirty="0"/>
              <a:t>La Scapigliatura si sviluppa a Milano fra il 1860 e il 1880. E’ un movimento culturale che aspira a un’arte a 360°, capace di abbracciare letteratura, teatro, pittura, scultura e musica.</a:t>
            </a:r>
          </a:p>
          <a:p>
            <a:r>
              <a:rPr lang="it-IT" i="1" dirty="0"/>
              <a:t>Il termine si collega al francese bohème (letteralmente ‘boemo’: la Boemia era considerata tradizionalmente la terra d’origine </a:t>
            </a:r>
          </a:p>
          <a:p>
            <a:r>
              <a:rPr lang="it-IT" i="1" dirty="0"/>
              <a:t>del popolo Rom), in riferimento allo stile di vita ‘zingaresco’, anticonformista di quegli artisti.</a:t>
            </a:r>
          </a:p>
          <a:p>
            <a:r>
              <a:rPr lang="it-IT" i="1" dirty="0"/>
              <a:t>Gli scapigliati prendono di mira in particolare la borghesia e i suoi valori; la critica alla società borghese e alle sue ipocrisie li spinge a cercare la provocazione e lo scandalo .</a:t>
            </a:r>
          </a:p>
          <a:p>
            <a:r>
              <a:rPr lang="it-IT" i="1" dirty="0"/>
              <a:t>Nelle loro opere vengono quindi privilegiati il vizio, la bruttezza, la malattia: tutto ciò che viene tradizionalmente rifiutato e rimosso da un certo moralismo borghese.</a:t>
            </a:r>
          </a:p>
          <a:p>
            <a:endParaRPr lang="it-IT" i="1" dirty="0"/>
          </a:p>
          <a:p>
            <a:endParaRPr lang="it-IT" i="1" dirty="0"/>
          </a:p>
          <a:p>
            <a:r>
              <a:rPr lang="it-IT" i="1" dirty="0"/>
              <a:t>Il romanzo affronta il tema della differenza fisica e mentale: nello specifico tratta di una donna, Fosca, che soffre di una malattia logorante, che ne ha compromesso l’aspetto fisico rendendola decisamente poco attraente.</a:t>
            </a:r>
          </a:p>
        </p:txBody>
      </p:sp>
    </p:spTree>
    <p:extLst>
      <p:ext uri="{BB962C8B-B14F-4D97-AF65-F5344CB8AC3E}">
        <p14:creationId xmlns:p14="http://schemas.microsoft.com/office/powerpoint/2010/main" val="3783159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136" y="117499"/>
            <a:ext cx="11835559" cy="6551313"/>
          </a:xfrm>
          <a:prstGeom prst="rect">
            <a:avLst/>
          </a:prstGeom>
          <a:ln>
            <a:noFill/>
          </a:ln>
          <a:effectLst>
            <a:softEdge rad="112500"/>
          </a:effectLst>
        </p:spPr>
      </p:pic>
    </p:spTree>
    <p:extLst>
      <p:ext uri="{BB962C8B-B14F-4D97-AF65-F5344CB8AC3E}">
        <p14:creationId xmlns:p14="http://schemas.microsoft.com/office/powerpoint/2010/main" val="1929171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88275" y="0"/>
            <a:ext cx="10550915" cy="6873072"/>
          </a:xfrm>
          <a:prstGeom prst="rect">
            <a:avLst/>
          </a:prstGeom>
          <a:ln>
            <a:noFill/>
          </a:ln>
          <a:effectLst>
            <a:softEdge rad="112500"/>
          </a:effectLst>
        </p:spPr>
      </p:pic>
    </p:spTree>
    <p:extLst>
      <p:ext uri="{BB962C8B-B14F-4D97-AF65-F5344CB8AC3E}">
        <p14:creationId xmlns:p14="http://schemas.microsoft.com/office/powerpoint/2010/main" val="175686814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245476" y="378370"/>
            <a:ext cx="9207062" cy="4247317"/>
          </a:xfrm>
          <a:prstGeom prst="rect">
            <a:avLst/>
          </a:prstGeom>
          <a:noFill/>
        </p:spPr>
        <p:txBody>
          <a:bodyPr wrap="square" rtlCol="0">
            <a:spAutoFit/>
          </a:bodyPr>
          <a:lstStyle/>
          <a:p>
            <a:r>
              <a:rPr lang="it-IT" i="1" dirty="0"/>
              <a:t>Giorgio, narratore e protagonista della vicenda, è un ragazzo di ventotto anni, ufficiale dell’esercito italiano: è forte d’animo, colto, dotato di acutezza di pensiero e sensibilità. </a:t>
            </a:r>
          </a:p>
          <a:p>
            <a:r>
              <a:rPr lang="it-IT" i="1" dirty="0"/>
              <a:t>Egli rimane segnato dall’incontro con una ragazza di nome Clara residente a Milano. Clara è una bella ragazza di venticinque anni, sposata, con un figlio, che viene conquistata soprattutto dall’aria di infelicità che caratterizza Giorgio.</a:t>
            </a:r>
          </a:p>
          <a:p>
            <a:r>
              <a:rPr lang="it-IT" i="1" dirty="0"/>
              <a:t>Successivamente Clara decide tuttavia di congedarsi da Giorgio, poiché è stato trasferito altrove e lei deve sottostare alle sue responsabilità di madre e moglie .</a:t>
            </a:r>
          </a:p>
          <a:p>
            <a:r>
              <a:rPr lang="it-IT" i="1" dirty="0"/>
              <a:t>Una volta trasferitosi, Giorgio conosce Fosca, una ragazza coetanea di Clara, mentalmente instabile, epilettica e di rara bruttezza. </a:t>
            </a:r>
          </a:p>
          <a:p>
            <a:r>
              <a:rPr lang="it-IT" i="1" dirty="0"/>
              <a:t>Le sue malattie l’hanno fortemente debilitata e resa così magra che se ne può scorgere quasi lo scheletro attraverso le vesti fini e raffinate.</a:t>
            </a:r>
          </a:p>
          <a:p>
            <a:r>
              <a:rPr lang="it-IT" i="1" dirty="0"/>
              <a:t>Durante il loro primo incontro è già evidente che ci sia un’attrazione mentale, ma allo stesso tempo una sorta di repulsione nei confronti della donna.</a:t>
            </a:r>
          </a:p>
          <a:p>
            <a:r>
              <a:rPr lang="it-IT" i="1" dirty="0"/>
              <a:t>Perciò inizialmente Giorgio tenta di mantenere le distanze per via del suo aspetto fisico e delle sue malattie, ma poi la vicenda si svilupperà diversamente.</a:t>
            </a:r>
          </a:p>
        </p:txBody>
      </p:sp>
    </p:spTree>
    <p:extLst>
      <p:ext uri="{BB962C8B-B14F-4D97-AF65-F5344CB8AC3E}">
        <p14:creationId xmlns:p14="http://schemas.microsoft.com/office/powerpoint/2010/main" val="1729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56289" y="0"/>
            <a:ext cx="9821917" cy="6524863"/>
          </a:xfrm>
          <a:prstGeom prst="rect">
            <a:avLst/>
          </a:prstGeom>
          <a:noFill/>
        </p:spPr>
        <p:txBody>
          <a:bodyPr wrap="square" rtlCol="0">
            <a:spAutoFit/>
          </a:bodyPr>
          <a:lstStyle/>
          <a:p>
            <a:endParaRPr lang="it-IT" dirty="0"/>
          </a:p>
          <a:p>
            <a:r>
              <a:rPr lang="it-IT" sz="2000" i="1" dirty="0"/>
              <a:t>Dopo l’ennesima crisi di Fosca, il suo medico, come estremo rimedio per salvarla dalla morte, chiede a Giorgio di illuderla del proprio amore: Giorgio per senso del dovere accetta.</a:t>
            </a:r>
          </a:p>
          <a:p>
            <a:endParaRPr lang="it-IT" sz="2000" i="1" dirty="0"/>
          </a:p>
          <a:p>
            <a:r>
              <a:rPr lang="it-IT" sz="2000" i="1" dirty="0"/>
              <a:t>Fosca, aggrappandosi a quest’illusione, trova la forza di tornare a vivere; tuttavia, la morbosità del rapporto che s’instaurerà fra i due consumerà Giorgio psichicamente, trascinandolo verso il delirio.</a:t>
            </a:r>
          </a:p>
          <a:p>
            <a:r>
              <a:rPr lang="it-IT" sz="2000" i="1" dirty="0"/>
              <a:t>Il medico, compresa la situazione di Giorgio, gli fa ottenere un trasferimento a Milano con il proposito di allontanarlo da questo rapporto deleterio. </a:t>
            </a:r>
          </a:p>
          <a:p>
            <a:endParaRPr lang="it-IT" sz="2000" i="1" dirty="0"/>
          </a:p>
          <a:p>
            <a:endParaRPr lang="it-IT" sz="2000" i="1" dirty="0"/>
          </a:p>
          <a:p>
            <a:endParaRPr lang="it-IT" sz="2000" i="1" dirty="0"/>
          </a:p>
          <a:p>
            <a:r>
              <a:rPr lang="it-IT" sz="2000" i="1" dirty="0"/>
              <a:t>Fosca, consumata da una possessività morbosa, il giorno della sua partenza arriva ad inseguirlo sul treno.</a:t>
            </a:r>
          </a:p>
          <a:p>
            <a:r>
              <a:rPr lang="it-IT" sz="2000" i="1" dirty="0"/>
              <a:t>Giorgio, volendosi però  liberare di lei, interrompe il viaggio cercando di indurre Fosca a tornare a casa.</a:t>
            </a:r>
          </a:p>
          <a:p>
            <a:endParaRPr lang="it-IT" sz="2000" i="1" dirty="0"/>
          </a:p>
          <a:p>
            <a:r>
              <a:rPr lang="it-IT" sz="2000" i="1" dirty="0"/>
              <a:t>La donna diventa isterica per questo tentativo di abbandono e implora Giorgio di rimanere con lei.</a:t>
            </a:r>
          </a:p>
          <a:p>
            <a:r>
              <a:rPr lang="it-IT" sz="2000" i="1" dirty="0"/>
              <a:t>L’uomo, ancora vittima di questo rapporto, non riesce a resistere alle suppliche di Fosca:  facendosi trasportare dalla morbosità della donna, si ritrova a diventare come lei.</a:t>
            </a:r>
          </a:p>
        </p:txBody>
      </p:sp>
      <p:pic>
        <p:nvPicPr>
          <p:cNvPr id="3" name="Immagine 2"/>
          <p:cNvPicPr>
            <a:picLocks noChangeAspect="1"/>
          </p:cNvPicPr>
          <p:nvPr/>
        </p:nvPicPr>
        <p:blipFill>
          <a:blip r:embed="rId2"/>
          <a:stretch>
            <a:fillRect/>
          </a:stretch>
        </p:blipFill>
        <p:spPr>
          <a:xfrm>
            <a:off x="6019800" y="3352800"/>
            <a:ext cx="152400" cy="152400"/>
          </a:xfrm>
          <a:prstGeom prst="rect">
            <a:avLst/>
          </a:prstGeom>
        </p:spPr>
      </p:pic>
    </p:spTree>
    <p:extLst>
      <p:ext uri="{BB962C8B-B14F-4D97-AF65-F5344CB8AC3E}">
        <p14:creationId xmlns:p14="http://schemas.microsoft.com/office/powerpoint/2010/main" val="73939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6428" y="188585"/>
            <a:ext cx="4272736" cy="6035675"/>
          </a:xfrm>
        </p:spPr>
      </p:pic>
    </p:spTree>
    <p:extLst>
      <p:ext uri="{BB962C8B-B14F-4D97-AF65-F5344CB8AC3E}">
        <p14:creationId xmlns:p14="http://schemas.microsoft.com/office/powerpoint/2010/main" val="42771521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egnaposto contenuto 7"/>
          <p:cNvPicPr>
            <a:picLocks noGrp="1" noChangeAspect="1"/>
          </p:cNvPicPr>
          <p:nvPr>
            <p:ph idx="1"/>
          </p:nvPr>
        </p:nvPicPr>
        <p:blipFill rotWithShape="1">
          <a:blip r:embed="rId2">
            <a:extLst>
              <a:ext uri="{28A0092B-C50C-407E-A947-70E740481C1C}">
                <a14:useLocalDpi xmlns:a14="http://schemas.microsoft.com/office/drawing/2010/main" val="0"/>
              </a:ext>
            </a:extLst>
          </a:blip>
          <a:srcRect l="-148" t="-383" r="1"/>
          <a:stretch/>
        </p:blipFill>
        <p:spPr>
          <a:xfrm>
            <a:off x="1514289" y="0"/>
            <a:ext cx="8890953" cy="6858000"/>
          </a:xfrm>
          <a:prstGeom prst="rect">
            <a:avLst/>
          </a:prstGeom>
          <a:ln>
            <a:noFill/>
          </a:ln>
          <a:effectLst>
            <a:softEdge rad="112500"/>
          </a:effectLst>
        </p:spPr>
      </p:pic>
      <p:sp>
        <p:nvSpPr>
          <p:cNvPr id="6" name="CasellaDiTesto 5"/>
          <p:cNvSpPr txBox="1"/>
          <p:nvPr/>
        </p:nvSpPr>
        <p:spPr>
          <a:xfrm>
            <a:off x="1686911" y="346841"/>
            <a:ext cx="2680138" cy="1015663"/>
          </a:xfrm>
          <a:prstGeom prst="rect">
            <a:avLst/>
          </a:prstGeom>
          <a:noFill/>
        </p:spPr>
        <p:txBody>
          <a:bodyPr wrap="square" rtlCol="0">
            <a:spAutoFit/>
          </a:bodyPr>
          <a:lstStyle/>
          <a:p>
            <a:r>
              <a:rPr lang="it-IT" sz="6000" dirty="0">
                <a:latin typeface="Bernard MT Condensed" panose="02050806060905020404" pitchFamily="18" charset="0"/>
              </a:rPr>
              <a:t>CLARA</a:t>
            </a:r>
          </a:p>
        </p:txBody>
      </p:sp>
    </p:spTree>
    <p:extLst>
      <p:ext uri="{BB962C8B-B14F-4D97-AF65-F5344CB8AC3E}">
        <p14:creationId xmlns:p14="http://schemas.microsoft.com/office/powerpoint/2010/main" val="26620629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2042</Words>
  <Application>Microsoft Office PowerPoint</Application>
  <PresentationFormat>Widescreen</PresentationFormat>
  <Paragraphs>115</Paragraphs>
  <Slides>21</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21</vt:i4>
      </vt:variant>
    </vt:vector>
  </HeadingPairs>
  <TitlesOfParts>
    <vt:vector size="28" baseType="lpstr">
      <vt:lpstr>Andalus</vt:lpstr>
      <vt:lpstr>Angsana New</vt:lpstr>
      <vt:lpstr>Arial</vt:lpstr>
      <vt:lpstr>Bernard MT Condensed</vt:lpstr>
      <vt:lpstr>Calibri</vt:lpstr>
      <vt:lpstr>Calibri Light</vt:lpstr>
      <vt:lpstr>Tema di Office</vt:lpstr>
      <vt:lpstr>PROCESSO A FOSCA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Processo a Fosca</dc:title>
  <dc:creator>LIM</dc:creator>
  <cp:lastModifiedBy>barbara ricotti</cp:lastModifiedBy>
  <cp:revision>62</cp:revision>
  <dcterms:created xsi:type="dcterms:W3CDTF">2020-01-25T07:30:30Z</dcterms:created>
  <dcterms:modified xsi:type="dcterms:W3CDTF">2020-02-16T15:22:14Z</dcterms:modified>
</cp:coreProperties>
</file>